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Lst>
  <p:handoutMasterIdLst>
    <p:handoutMasterId r:id="rId36"/>
  </p:handoutMasterIdLst>
  <p:sldIdLst>
    <p:sldId id="270" r:id="rId2"/>
    <p:sldId id="330" r:id="rId3"/>
    <p:sldId id="331" r:id="rId4"/>
    <p:sldId id="332" r:id="rId5"/>
    <p:sldId id="333" r:id="rId6"/>
    <p:sldId id="334" r:id="rId7"/>
    <p:sldId id="335" r:id="rId8"/>
    <p:sldId id="336" r:id="rId9"/>
    <p:sldId id="337" r:id="rId10"/>
    <p:sldId id="338" r:id="rId11"/>
    <p:sldId id="339" r:id="rId12"/>
    <p:sldId id="340" r:id="rId13"/>
    <p:sldId id="342" r:id="rId14"/>
    <p:sldId id="343" r:id="rId15"/>
    <p:sldId id="344" r:id="rId16"/>
    <p:sldId id="347" r:id="rId17"/>
    <p:sldId id="350" r:id="rId18"/>
    <p:sldId id="351" r:id="rId19"/>
    <p:sldId id="353" r:id="rId20"/>
    <p:sldId id="352" r:id="rId21"/>
    <p:sldId id="378" r:id="rId22"/>
    <p:sldId id="356" r:id="rId23"/>
    <p:sldId id="364" r:id="rId24"/>
    <p:sldId id="387" r:id="rId25"/>
    <p:sldId id="388" r:id="rId26"/>
    <p:sldId id="358" r:id="rId27"/>
    <p:sldId id="359" r:id="rId28"/>
    <p:sldId id="357" r:id="rId29"/>
    <p:sldId id="360" r:id="rId30"/>
    <p:sldId id="262" r:id="rId31"/>
    <p:sldId id="265" r:id="rId32"/>
    <p:sldId id="389" r:id="rId33"/>
    <p:sldId id="390" r:id="rId34"/>
    <p:sldId id="288" r:id="rId35"/>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F7FC"/>
    <a:srgbClr val="EAA8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snapToGrid="0">
      <p:cViewPr>
        <p:scale>
          <a:sx n="60" d="100"/>
          <a:sy n="60" d="100"/>
        </p:scale>
        <p:origin x="-174" y="2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4B0C0A0-3FE0-4E4C-B718-D8D85E65DD31}" type="datetimeFigureOut">
              <a:rPr lang="tr-TR" smtClean="0"/>
              <a:t>30.11.2019</a:t>
            </a:fld>
            <a:endParaRPr lang="tr-TR"/>
          </a:p>
        </p:txBody>
      </p:sp>
      <p:sp>
        <p:nvSpPr>
          <p:cNvPr id="4" name="Altbilgi Yer Tutucusu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F0AED63-CD2B-4B3D-9127-B5CC989B4976}" type="slidenum">
              <a:rPr lang="tr-TR" smtClean="0"/>
              <a:t>‹#›</a:t>
            </a:fld>
            <a:endParaRPr lang="tr-TR"/>
          </a:p>
        </p:txBody>
      </p:sp>
    </p:spTree>
    <p:extLst>
      <p:ext uri="{BB962C8B-B14F-4D97-AF65-F5344CB8AC3E}">
        <p14:creationId xmlns:p14="http://schemas.microsoft.com/office/powerpoint/2010/main" val="28873503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fld id="{F663E0DB-FA25-483C-A9BF-16EC30E9A5A4}" type="datetimeFigureOut">
              <a:rPr lang="tr-TR" smtClean="0"/>
              <a:pPr>
                <a:defRPr/>
              </a:pPr>
              <a:t>30.11.2019</a:t>
            </a:fld>
            <a:endParaRPr lang="tr-TR" dirty="0"/>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53B2902F-2941-4C5D-AF92-EB90DB7000A6}" type="slidenum">
              <a:rPr lang="tr-TR" smtClean="0"/>
              <a:pPr>
                <a:defRPr/>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pPr>
              <a:defRPr/>
            </a:pPr>
            <a:fld id="{1A740209-CD2A-4F3C-988C-912B128E35E2}" type="datetimeFigureOut">
              <a:rPr lang="tr-TR" smtClean="0"/>
              <a:pPr>
                <a:defRPr/>
              </a:pPr>
              <a:t>30.11.2019</a:t>
            </a:fld>
            <a:endParaRPr lang="tr-TR" dirty="0"/>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EB6B1BFF-0190-4D6E-8727-3237B663F483}" type="slidenum">
              <a:rPr lang="tr-TR" smtClean="0"/>
              <a:pPr>
                <a:defRPr/>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fld id="{2B4B1855-55F9-407C-9315-39D1D7FE0665}" type="datetimeFigureOut">
              <a:rPr lang="tr-TR" smtClean="0"/>
              <a:pPr>
                <a:defRPr/>
              </a:pPr>
              <a:t>30.11.2019</a:t>
            </a:fld>
            <a:endParaRPr lang="tr-TR" dirty="0"/>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D5CFE932-56AA-4164-ABB2-D5CCA1AEE898}" type="slidenum">
              <a:rPr lang="tr-TR" smtClean="0"/>
              <a:pPr>
                <a:defRPr/>
              </a:pPr>
              <a:t>‹#›</a:t>
            </a:fld>
            <a:endParaRPr lang="tr-TR" dirty="0"/>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3"/>
            <a:ext cx="2743200" cy="4487333"/>
          </a:xfrm>
        </p:spPr>
        <p:txBody>
          <a:bodyPr vert="eaVert" anchor="ctr"/>
          <a:lstStyle>
            <a:lvl1pPr algn="l">
              <a:defRPr>
                <a:solidFill>
                  <a:schemeClr val="tx2"/>
                </a:solidFil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pPr>
              <a:defRPr/>
            </a:pPr>
            <a:fld id="{64F09F48-70CF-4343-B857-21169CD5D117}" type="datetimeFigureOut">
              <a:rPr lang="tr-TR" smtClean="0"/>
              <a:pPr>
                <a:defRPr/>
              </a:pPr>
              <a:t>30.11.2019</a:t>
            </a:fld>
            <a:endParaRPr lang="tr-TR" dirty="0"/>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83435A14-150B-4BB8-8AA5-CA51C4DA6B53}" type="slidenum">
              <a:rPr lang="tr-TR" smtClean="0"/>
              <a:pPr>
                <a:defRPr/>
              </a:pPr>
              <a:t>‹#›</a:t>
            </a:fld>
            <a:endParaRPr lang="tr-TR" dirty="0"/>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4"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30"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20" y="4074178"/>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pPr>
              <a:defRPr/>
            </a:pPr>
            <a:fld id="{5DDDCC69-5AF8-44AE-8054-8D57F3117615}" type="datetimeFigureOut">
              <a:rPr lang="tr-TR" smtClean="0"/>
              <a:pPr>
                <a:defRPr/>
              </a:pPr>
              <a:t>30.11.2019</a:t>
            </a:fld>
            <a:endParaRPr lang="tr-TR" dirty="0"/>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DA2EF700-3F4A-4F6A-A834-BDD61F06A9CE}" type="slidenum">
              <a:rPr lang="tr-TR" smtClean="0"/>
              <a:pPr>
                <a:defRPr/>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5" name="Date Placeholder 4"/>
          <p:cNvSpPr>
            <a:spLocks noGrp="1"/>
          </p:cNvSpPr>
          <p:nvPr>
            <p:ph type="dt" sz="half" idx="10"/>
          </p:nvPr>
        </p:nvSpPr>
        <p:spPr/>
        <p:txBody>
          <a:bodyPr/>
          <a:lstStyle/>
          <a:p>
            <a:pPr>
              <a:defRPr/>
            </a:pPr>
            <a:fld id="{3C7E0A1F-7D6D-4675-BAED-3D2B8B44B56F}" type="datetimeFigureOut">
              <a:rPr lang="tr-TR" smtClean="0"/>
              <a:pPr>
                <a:defRPr/>
              </a:pPr>
              <a:t>30.11.2019</a:t>
            </a:fld>
            <a:endParaRPr lang="tr-TR" dirty="0"/>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D39F623-521D-43D6-9C23-D193A4835732}" type="slidenum">
              <a:rPr lang="tr-TR" smtClean="0"/>
              <a:pPr>
                <a:defRPr/>
              </a:pPr>
              <a:t>‹#›</a:t>
            </a:fld>
            <a:endParaRPr lang="tr-TR" dirty="0"/>
          </a:p>
        </p:txBody>
      </p:sp>
      <p:sp>
        <p:nvSpPr>
          <p:cNvPr id="9" name="Content Placeholder 8"/>
          <p:cNvSpPr>
            <a:spLocks noGrp="1"/>
          </p:cNvSpPr>
          <p:nvPr>
            <p:ph sz="quarter" idx="13"/>
          </p:nvPr>
        </p:nvSpPr>
        <p:spPr>
          <a:xfrm>
            <a:off x="902207" y="2679192"/>
            <a:ext cx="5096256" cy="34472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903113" y="3429005"/>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7" y="3429005"/>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fld id="{F0CC8DE5-C358-4FFD-9FFB-E9FCBEA36362}" type="datetimeFigureOut">
              <a:rPr lang="tr-TR" smtClean="0"/>
              <a:pPr>
                <a:defRPr/>
              </a:pPr>
              <a:t>30.11.2019</a:t>
            </a:fld>
            <a:endParaRPr lang="tr-TR" dirty="0"/>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0B4A600-C146-44C7-A588-7404289C9722}" type="slidenum">
              <a:rPr lang="tr-TR" smtClean="0"/>
              <a:pPr>
                <a:defRPr/>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pPr>
              <a:defRPr/>
            </a:pPr>
            <a:fld id="{E67AB583-F8E9-4C64-B06D-E80896567B02}" type="datetimeFigureOut">
              <a:rPr lang="tr-TR" smtClean="0"/>
              <a:pPr>
                <a:defRPr/>
              </a:pPr>
              <a:t>30.11.2019</a:t>
            </a:fld>
            <a:endParaRPr lang="tr-TR" dirty="0"/>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72A344D0-47B7-4815-9F9C-49582CC5EB6D}" type="slidenum">
              <a:rPr lang="tr-TR" smtClean="0"/>
              <a:pPr>
                <a:defRPr/>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fld id="{4803A022-672D-48BE-8069-CAF854C7FE20}" type="datetimeFigureOut">
              <a:rPr lang="tr-TR" smtClean="0"/>
              <a:pPr>
                <a:defRPr/>
              </a:pPr>
              <a:t>30.11.2019</a:t>
            </a:fld>
            <a:endParaRPr lang="tr-TR" dirty="0"/>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9B31C502-70AD-49E6-8620-F725CA230682}" type="slidenum">
              <a:rPr lang="tr-TR" smtClean="0"/>
              <a:pPr>
                <a:defRPr/>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409A23C3-3F85-455F-B4AA-D7A6CC3B9DDC}" type="datetimeFigureOut">
              <a:rPr lang="tr-TR" smtClean="0"/>
              <a:pPr>
                <a:defRPr/>
              </a:pPr>
              <a:t>30.11.2019</a:t>
            </a:fld>
            <a:endParaRPr lang="tr-TR" dirty="0"/>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8023007A-444A-48D3-B1FB-334491902412}" type="slidenum">
              <a:rPr lang="tr-TR" smtClean="0"/>
              <a:pPr>
                <a:defRPr/>
              </a:pPr>
              <a:t>‹#›</a:t>
            </a:fld>
            <a:endParaRPr lang="tr-TR" dirty="0"/>
          </a:p>
        </p:txBody>
      </p:sp>
      <p:sp>
        <p:nvSpPr>
          <p:cNvPr id="4" name="Text Placeholder 3"/>
          <p:cNvSpPr>
            <a:spLocks noGrp="1"/>
          </p:cNvSpPr>
          <p:nvPr>
            <p:ph type="body" sz="half" idx="2"/>
          </p:nvPr>
        </p:nvSpPr>
        <p:spPr>
          <a:xfrm>
            <a:off x="1219200" y="3581405"/>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6202617"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7" y="338667"/>
            <a:ext cx="5083527" cy="2429934"/>
          </a:xfrm>
        </p:spPr>
        <p:txBody>
          <a:bodyPr anchor="b">
            <a:normAutofit/>
          </a:bodyPr>
          <a:lstStyle>
            <a:lvl1pPr algn="l">
              <a:defRPr sz="2800" b="0">
                <a:solidFill>
                  <a:srgbClr val="FFFFFF"/>
                </a:solidFill>
              </a:defRPr>
            </a:lvl1pPr>
          </a:lstStyle>
          <a:p>
            <a:r>
              <a:rPr lang="tr-TR"/>
              <a:t>Asıl başlık stili için tıklatın</a:t>
            </a:r>
            <a:endParaRPr lang="en-US" dirty="0"/>
          </a:p>
        </p:txBody>
      </p:sp>
      <p:sp>
        <p:nvSpPr>
          <p:cNvPr id="4" name="Text Placeholder 3"/>
          <p:cNvSpPr>
            <a:spLocks noGrp="1"/>
          </p:cNvSpPr>
          <p:nvPr>
            <p:ph type="body" sz="half" idx="2"/>
          </p:nvPr>
        </p:nvSpPr>
        <p:spPr>
          <a:xfrm>
            <a:off x="6491114"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pPr>
              <a:defRPr/>
            </a:pPr>
            <a:fld id="{AAAEAC25-591B-48E5-AFE2-95DD369277A3}" type="datetimeFigureOut">
              <a:rPr lang="tr-TR" smtClean="0"/>
              <a:pPr>
                <a:defRPr/>
              </a:pPr>
              <a:t>30.11.2019</a:t>
            </a:fld>
            <a:endParaRPr lang="tr-TR" dirty="0"/>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4D1A10CE-FA0F-4FBE-9945-F4EFA97F0DBC}" type="slidenum">
              <a:rPr lang="tr-TR" smtClean="0"/>
              <a:pPr>
                <a:defRPr/>
              </a:pPr>
              <a:t>‹#›</a:t>
            </a:fld>
            <a:endParaRPr lang="tr-TR" dirty="0"/>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4" name="Date Placeholder 3"/>
          <p:cNvSpPr>
            <a:spLocks noGrp="1"/>
          </p:cNvSpPr>
          <p:nvPr>
            <p:ph type="dt" sz="half" idx="2"/>
          </p:nvPr>
        </p:nvSpPr>
        <p:spPr>
          <a:xfrm>
            <a:off x="6884896" y="6250169"/>
            <a:ext cx="5048920" cy="365125"/>
          </a:xfrm>
          <a:prstGeom prst="rect">
            <a:avLst/>
          </a:prstGeom>
        </p:spPr>
        <p:txBody>
          <a:bodyPr vert="horz" lIns="91440" tIns="45720" rIns="91440" bIns="45720" rtlCol="0" anchor="ctr"/>
          <a:lstStyle>
            <a:lvl1pPr algn="r">
              <a:defRPr sz="1000">
                <a:solidFill>
                  <a:schemeClr val="tx2"/>
                </a:solidFill>
              </a:defRPr>
            </a:lvl1pPr>
          </a:lstStyle>
          <a:p>
            <a:fld id="{76E1B7E2-2A4F-49E8-B0AD-C1F964594D20}" type="datetimeFigureOut">
              <a:rPr lang="tr-TR" smtClean="0">
                <a:solidFill>
                  <a:prstClr val="black">
                    <a:tint val="75000"/>
                  </a:prstClr>
                </a:solidFill>
              </a:rPr>
              <a:pPr/>
              <a:t>30.11.2019</a:t>
            </a:fld>
            <a:endParaRPr lang="tr-TR">
              <a:solidFill>
                <a:prstClr val="black">
                  <a:tint val="75000"/>
                </a:prstClr>
              </a:solidFill>
            </a:endParaRPr>
          </a:p>
        </p:txBody>
      </p:sp>
      <p:sp>
        <p:nvSpPr>
          <p:cNvPr id="5" name="Footer Placeholder 4"/>
          <p:cNvSpPr>
            <a:spLocks noGrp="1"/>
          </p:cNvSpPr>
          <p:nvPr>
            <p:ph type="ftr" sz="quarter" idx="3"/>
          </p:nvPr>
        </p:nvSpPr>
        <p:spPr>
          <a:xfrm>
            <a:off x="258188" y="6250169"/>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5321452" y="6250168"/>
            <a:ext cx="1549101" cy="365125"/>
          </a:xfrm>
          <a:prstGeom prst="rect">
            <a:avLst/>
          </a:prstGeom>
        </p:spPr>
        <p:txBody>
          <a:bodyPr vert="horz" lIns="91440" tIns="45720" rIns="91440" bIns="45720" rtlCol="0" anchor="ctr"/>
          <a:lstStyle>
            <a:lvl1pPr algn="ctr">
              <a:defRPr sz="1000">
                <a:solidFill>
                  <a:schemeClr val="tx2"/>
                </a:solidFill>
              </a:defRPr>
            </a:lvl1pPr>
          </a:lstStyle>
          <a:p>
            <a:fld id="{6A956779-B705-4553-9AB3-C0EE3C390A8C}" type="slidenum">
              <a:rPr lang="tr-TR" smtClean="0">
                <a:solidFill>
                  <a:prstClr val="black">
                    <a:tint val="75000"/>
                  </a:prstClr>
                </a:solidFill>
              </a:rPr>
              <a:pPr/>
              <a:t>‹#›</a:t>
            </a:fld>
            <a:endParaRPr lang="tr-TR">
              <a:solidFill>
                <a:prstClr val="black">
                  <a:tint val="75000"/>
                </a:prstClr>
              </a:solidFill>
            </a:endParaRPr>
          </a:p>
        </p:txBody>
      </p:sp>
      <p:sp>
        <p:nvSpPr>
          <p:cNvPr id="3" name="Text Placeholder 2"/>
          <p:cNvSpPr>
            <a:spLocks noGrp="1"/>
          </p:cNvSpPr>
          <p:nvPr>
            <p:ph type="body" idx="1"/>
          </p:nvPr>
        </p:nvSpPr>
        <p:spPr>
          <a:xfrm>
            <a:off x="1162760" y="2675467"/>
            <a:ext cx="9877777" cy="345069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dokuman.osym.gov.tr/pdfdokuman/2017/OSYS/YKS/TYTOrnekSoruKitapcigi03122017.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60" name="Rectangle 2"/>
          <p:cNvSpPr txBox="1">
            <a:spLocks noChangeArrowheads="1"/>
          </p:cNvSpPr>
          <p:nvPr/>
        </p:nvSpPr>
        <p:spPr bwMode="auto">
          <a:xfrm>
            <a:off x="1544131" y="703913"/>
            <a:ext cx="9273396" cy="2703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68580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6858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6858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6858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fontAlgn="base">
              <a:lnSpc>
                <a:spcPct val="90000"/>
              </a:lnSpc>
              <a:spcBef>
                <a:spcPct val="0"/>
              </a:spcBef>
              <a:spcAft>
                <a:spcPct val="0"/>
              </a:spcAft>
              <a:buClrTx/>
              <a:buSzTx/>
              <a:buFontTx/>
              <a:buNone/>
            </a:pPr>
            <a:r>
              <a:rPr lang="tr-TR" altLang="tr-TR" sz="5400" b="1" dirty="0">
                <a:solidFill>
                  <a:schemeClr val="tx2">
                    <a:lumMod val="60000"/>
                    <a:lumOff val="40000"/>
                  </a:schemeClr>
                </a:solidFill>
                <a:latin typeface="Segoe UI Black" panose="020B0A02040204020203" pitchFamily="34" charset="0"/>
                <a:ea typeface="Segoe UI Black" panose="020B0A02040204020203" pitchFamily="34" charset="0"/>
                <a:cs typeface="Segoe UI Black" panose="020B0A02040204020203" pitchFamily="34" charset="0"/>
              </a:rPr>
              <a:t>ÜNİVERSİTE SINAV SİSTEMİ SUNUMU</a:t>
            </a:r>
          </a:p>
        </p:txBody>
      </p:sp>
    </p:spTree>
    <p:extLst>
      <p:ext uri="{BB962C8B-B14F-4D97-AF65-F5344CB8AC3E}">
        <p14:creationId xmlns:p14="http://schemas.microsoft.com/office/powerpoint/2010/main" val="2556544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5057" y="2225615"/>
            <a:ext cx="5791789" cy="4080294"/>
          </a:xfrm>
        </p:spPr>
        <p:txBody>
          <a:bodyPr>
            <a:noAutofit/>
          </a:bodyPr>
          <a:lstStyle/>
          <a:p>
            <a:r>
              <a:rPr lang="tr-TR" sz="2800" dirty="0">
                <a:solidFill>
                  <a:srgbClr val="002060"/>
                </a:solidFill>
              </a:rPr>
              <a:t>TYT sınavında adayların daha iyi hazırlanabilmesi için kaliteli ve edebi değeri olan kitapları okuması,</a:t>
            </a:r>
          </a:p>
          <a:p>
            <a:pPr marL="0" indent="0">
              <a:buNone/>
            </a:pPr>
            <a:endParaRPr lang="tr-TR" sz="1000" dirty="0">
              <a:solidFill>
                <a:srgbClr val="002060"/>
              </a:solidFill>
            </a:endParaRPr>
          </a:p>
          <a:p>
            <a:r>
              <a:rPr lang="tr-TR" sz="2800" dirty="0">
                <a:solidFill>
                  <a:srgbClr val="002060"/>
                </a:solidFill>
              </a:rPr>
              <a:t>Matematik için de analitik düşünme, problem çözme, soyut düşünebilme gibi yeteneklerini geliştirecek egzersizler yapmaları yerinde olur.</a:t>
            </a:r>
          </a:p>
        </p:txBody>
      </p:sp>
      <p:sp>
        <p:nvSpPr>
          <p:cNvPr id="2" name="Başlık 1"/>
          <p:cNvSpPr>
            <a:spLocks noGrp="1"/>
          </p:cNvSpPr>
          <p:nvPr>
            <p:ph type="title"/>
          </p:nvPr>
        </p:nvSpPr>
        <p:spPr>
          <a:xfrm>
            <a:off x="3095433" y="-21496"/>
            <a:ext cx="3131239" cy="1320800"/>
          </a:xfrm>
        </p:spPr>
        <p:txBody>
          <a:bodyPr>
            <a:normAutofit/>
          </a:bodyPr>
          <a:lstStyle/>
          <a:p>
            <a:r>
              <a:rPr lang="tr-TR" sz="3800" b="1" dirty="0">
                <a:solidFill>
                  <a:srgbClr val="C00000"/>
                </a:solidFill>
              </a:rPr>
              <a:t>ADAYLARIN;</a:t>
            </a:r>
          </a:p>
        </p:txBody>
      </p:sp>
      <p:pic>
        <p:nvPicPr>
          <p:cNvPr id="8" name="Resi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1825" y="2665566"/>
            <a:ext cx="5123225" cy="35368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68610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4453" y="2881226"/>
            <a:ext cx="11352363" cy="3709599"/>
          </a:xfrm>
        </p:spPr>
        <p:txBody>
          <a:bodyPr>
            <a:normAutofit/>
          </a:bodyPr>
          <a:lstStyle/>
          <a:p>
            <a:r>
              <a:rPr lang="tr-TR" sz="2800" dirty="0">
                <a:solidFill>
                  <a:srgbClr val="002060"/>
                </a:solidFill>
                <a:latin typeface="Calibri" pitchFamily="34" charset="0"/>
                <a:cs typeface="Calibri" pitchFamily="34" charset="0"/>
              </a:rPr>
              <a:t>Adayın TYT puanının hesaplanabilmesi için, TYT’de sorulan toplam 120 soru içinden; </a:t>
            </a:r>
          </a:p>
          <a:p>
            <a:r>
              <a:rPr lang="tr-TR" sz="2800" dirty="0">
                <a:solidFill>
                  <a:srgbClr val="002060"/>
                </a:solidFill>
                <a:latin typeface="Calibri" pitchFamily="34" charset="0"/>
                <a:cs typeface="Calibri" pitchFamily="34" charset="0"/>
              </a:rPr>
              <a:t> </a:t>
            </a:r>
            <a:r>
              <a:rPr lang="tr-TR" sz="2800" b="1" dirty="0">
                <a:solidFill>
                  <a:srgbClr val="C00000"/>
                </a:solidFill>
                <a:latin typeface="Calibri" pitchFamily="34" charset="0"/>
                <a:cs typeface="Calibri" pitchFamily="34" charset="0"/>
              </a:rPr>
              <a:t>40 Türkçeden en az 0,5 net</a:t>
            </a:r>
          </a:p>
          <a:p>
            <a:pPr marL="0" indent="0">
              <a:buNone/>
            </a:pPr>
            <a:r>
              <a:rPr lang="tr-TR" sz="2800" dirty="0">
                <a:solidFill>
                  <a:srgbClr val="002060"/>
                </a:solidFill>
                <a:latin typeface="Calibri" pitchFamily="34" charset="0"/>
                <a:cs typeface="Calibri" pitchFamily="34" charset="0"/>
              </a:rPr>
              <a:t>                       ve </a:t>
            </a:r>
          </a:p>
          <a:p>
            <a:r>
              <a:rPr lang="tr-TR" sz="2800" b="1" dirty="0">
                <a:solidFill>
                  <a:srgbClr val="C00000"/>
                </a:solidFill>
                <a:latin typeface="Calibri" pitchFamily="34" charset="0"/>
                <a:cs typeface="Calibri" pitchFamily="34" charset="0"/>
              </a:rPr>
              <a:t>40 Matematikten en az 0,5 net    </a:t>
            </a:r>
            <a:r>
              <a:rPr lang="tr-TR" sz="2800" dirty="0">
                <a:solidFill>
                  <a:schemeClr val="tx2">
                    <a:lumMod val="50000"/>
                  </a:schemeClr>
                </a:solidFill>
                <a:latin typeface="Calibri" pitchFamily="34" charset="0"/>
                <a:cs typeface="Calibri" pitchFamily="34" charset="0"/>
              </a:rPr>
              <a:t>çıkartması gerekir. </a:t>
            </a:r>
          </a:p>
          <a:p>
            <a:pPr marL="0" indent="0">
              <a:buNone/>
            </a:pPr>
            <a:r>
              <a:rPr lang="tr-TR" sz="2800" dirty="0">
                <a:solidFill>
                  <a:srgbClr val="002060"/>
                </a:solidFill>
                <a:latin typeface="Calibri" pitchFamily="34" charset="0"/>
                <a:cs typeface="Calibri" pitchFamily="34" charset="0"/>
              </a:rPr>
              <a:t>Bu kuralı yerine getiremeyen adayın TYT puanı hesaplanmaz. </a:t>
            </a:r>
          </a:p>
          <a:p>
            <a:pPr marL="0" indent="0">
              <a:buNone/>
            </a:pPr>
            <a:endParaRPr lang="tr-TR" dirty="0"/>
          </a:p>
          <a:p>
            <a:pPr marL="0" indent="0">
              <a:buNone/>
            </a:pPr>
            <a:endParaRPr lang="tr-TR" dirty="0"/>
          </a:p>
          <a:p>
            <a:pPr marL="0" indent="0">
              <a:buNone/>
            </a:pPr>
            <a:endParaRPr lang="tr-TR" dirty="0"/>
          </a:p>
        </p:txBody>
      </p:sp>
      <p:sp>
        <p:nvSpPr>
          <p:cNvPr id="2" name="Başlık 1"/>
          <p:cNvSpPr>
            <a:spLocks noGrp="1"/>
          </p:cNvSpPr>
          <p:nvPr>
            <p:ph type="title"/>
          </p:nvPr>
        </p:nvSpPr>
        <p:spPr>
          <a:xfrm>
            <a:off x="2056478" y="547036"/>
            <a:ext cx="8464551" cy="781279"/>
          </a:xfrm>
        </p:spPr>
        <p:txBody>
          <a:bodyPr>
            <a:normAutofit/>
          </a:bodyPr>
          <a:lstStyle/>
          <a:p>
            <a:r>
              <a:rPr lang="tr-TR" sz="3800" b="1" dirty="0">
                <a:solidFill>
                  <a:srgbClr val="C00000"/>
                </a:solidFill>
              </a:rPr>
              <a:t>TYT PUAN HESAPLAMA KOŞULU</a:t>
            </a:r>
          </a:p>
        </p:txBody>
      </p:sp>
    </p:spTree>
    <p:extLst>
      <p:ext uri="{BB962C8B-B14F-4D97-AF65-F5344CB8AC3E}">
        <p14:creationId xmlns:p14="http://schemas.microsoft.com/office/powerpoint/2010/main" val="1027131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1829" y="428877"/>
            <a:ext cx="8464551" cy="602255"/>
          </a:xfrm>
        </p:spPr>
        <p:txBody>
          <a:bodyPr>
            <a:normAutofit fontScale="90000"/>
          </a:bodyPr>
          <a:lstStyle/>
          <a:p>
            <a:r>
              <a:rPr lang="tr-TR" dirty="0"/>
              <a:t>	</a:t>
            </a:r>
            <a:r>
              <a:rPr lang="tr-TR" sz="4200" b="1" dirty="0">
                <a:solidFill>
                  <a:srgbClr val="C00000"/>
                </a:solidFill>
              </a:rPr>
              <a:t>TYT PUAN HESAPLAMA MANTIĞI</a:t>
            </a:r>
          </a:p>
        </p:txBody>
      </p:sp>
      <p:graphicFrame>
        <p:nvGraphicFramePr>
          <p:cNvPr id="5" name="Tablo 4"/>
          <p:cNvGraphicFramePr>
            <a:graphicFrameLocks noGrp="1"/>
          </p:cNvGraphicFramePr>
          <p:nvPr>
            <p:extLst>
              <p:ext uri="{D42A27DB-BD31-4B8C-83A1-F6EECF244321}">
                <p14:modId xmlns:p14="http://schemas.microsoft.com/office/powerpoint/2010/main" val="597209270"/>
              </p:ext>
            </p:extLst>
          </p:nvPr>
        </p:nvGraphicFramePr>
        <p:xfrm>
          <a:off x="2130565" y="2866175"/>
          <a:ext cx="7660419" cy="1188720"/>
        </p:xfrm>
        <a:graphic>
          <a:graphicData uri="http://schemas.openxmlformats.org/drawingml/2006/table">
            <a:tbl>
              <a:tblPr firstRow="1" bandRow="1">
                <a:tableStyleId>{5C22544A-7EE6-4342-B048-85BDC9FD1C3A}</a:tableStyleId>
              </a:tblPr>
              <a:tblGrid>
                <a:gridCol w="2553473">
                  <a:extLst>
                    <a:ext uri="{9D8B030D-6E8A-4147-A177-3AD203B41FA5}">
                      <a16:colId xmlns:a16="http://schemas.microsoft.com/office/drawing/2014/main" xmlns="" val="20000"/>
                    </a:ext>
                  </a:extLst>
                </a:gridCol>
                <a:gridCol w="2553473">
                  <a:extLst>
                    <a:ext uri="{9D8B030D-6E8A-4147-A177-3AD203B41FA5}">
                      <a16:colId xmlns:a16="http://schemas.microsoft.com/office/drawing/2014/main" xmlns="" val="20001"/>
                    </a:ext>
                  </a:extLst>
                </a:gridCol>
                <a:gridCol w="2553473">
                  <a:extLst>
                    <a:ext uri="{9D8B030D-6E8A-4147-A177-3AD203B41FA5}">
                      <a16:colId xmlns:a16="http://schemas.microsoft.com/office/drawing/2014/main" xmlns="" val="20002"/>
                    </a:ext>
                  </a:extLst>
                </a:gridCol>
              </a:tblGrid>
              <a:tr h="370840">
                <a:tc>
                  <a:txBody>
                    <a:bodyPr/>
                    <a:lstStyle/>
                    <a:p>
                      <a:pPr algn="ctr"/>
                      <a:endParaRPr lang="tr-TR" dirty="0">
                        <a:solidFill>
                          <a:srgbClr val="002060"/>
                        </a:solidFill>
                        <a:latin typeface="Calibri" pitchFamily="34" charset="0"/>
                        <a:cs typeface="Calibri" pitchFamily="34" charset="0"/>
                      </a:endParaRPr>
                    </a:p>
                    <a:p>
                      <a:pPr algn="ctr"/>
                      <a:r>
                        <a:rPr lang="tr-TR" dirty="0">
                          <a:solidFill>
                            <a:srgbClr val="002060"/>
                          </a:solidFill>
                          <a:latin typeface="Calibri" pitchFamily="34" charset="0"/>
                          <a:cs typeface="Calibri" pitchFamily="34" charset="0"/>
                        </a:rPr>
                        <a:t>ÖSYM’NİN VERDİĞİ BAŞLANGIÇ PUANI </a:t>
                      </a:r>
                    </a:p>
                    <a:p>
                      <a:pPr algn="ctr"/>
                      <a:r>
                        <a:rPr lang="tr-TR" dirty="0">
                          <a:solidFill>
                            <a:srgbClr val="FF0000"/>
                          </a:solidFill>
                          <a:latin typeface="Calibri" pitchFamily="34" charset="0"/>
                          <a:cs typeface="Calibri" pitchFamily="34" charset="0"/>
                        </a:rPr>
                        <a:t>100 puan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tr-TR" dirty="0">
                          <a:solidFill>
                            <a:srgbClr val="002060"/>
                          </a:solidFill>
                          <a:latin typeface="Calibri" pitchFamily="34" charset="0"/>
                          <a:cs typeface="Calibri" pitchFamily="34" charset="0"/>
                        </a:rPr>
                        <a:t>120 SORUDAN</a:t>
                      </a:r>
                      <a:r>
                        <a:rPr lang="tr-TR" baseline="0" dirty="0">
                          <a:solidFill>
                            <a:srgbClr val="002060"/>
                          </a:solidFill>
                          <a:latin typeface="Calibri" pitchFamily="34" charset="0"/>
                          <a:cs typeface="Calibri" pitchFamily="34" charset="0"/>
                        </a:rPr>
                        <a:t> ALINABİLECEK MAKSİMUM HAM PUAN</a:t>
                      </a:r>
                    </a:p>
                    <a:p>
                      <a:pPr algn="ctr"/>
                      <a:r>
                        <a:rPr lang="tr-TR" baseline="0" dirty="0">
                          <a:solidFill>
                            <a:srgbClr val="FF0000"/>
                          </a:solidFill>
                          <a:latin typeface="Calibri" pitchFamily="34" charset="0"/>
                          <a:cs typeface="Calibri" pitchFamily="34" charset="0"/>
                        </a:rPr>
                        <a:t>400 puan </a:t>
                      </a:r>
                      <a:endParaRPr lang="tr-TR" dirty="0">
                        <a:solidFill>
                          <a:srgbClr val="FF0000"/>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tr-TR" dirty="0">
                        <a:solidFill>
                          <a:srgbClr val="002060"/>
                        </a:solidFill>
                        <a:latin typeface="Calibri" pitchFamily="34" charset="0"/>
                        <a:cs typeface="Calibri" pitchFamily="34" charset="0"/>
                      </a:endParaRPr>
                    </a:p>
                    <a:p>
                      <a:pPr algn="ctr"/>
                      <a:r>
                        <a:rPr lang="tr-TR" dirty="0">
                          <a:solidFill>
                            <a:srgbClr val="002060"/>
                          </a:solidFill>
                          <a:latin typeface="Calibri" pitchFamily="34" charset="0"/>
                          <a:cs typeface="Calibri" pitchFamily="34" charset="0"/>
                        </a:rPr>
                        <a:t>DİPLOMA NOTU KATKISI </a:t>
                      </a:r>
                    </a:p>
                    <a:p>
                      <a:pPr algn="ctr"/>
                      <a:r>
                        <a:rPr lang="tr-TR" dirty="0">
                          <a:solidFill>
                            <a:srgbClr val="FF0000"/>
                          </a:solidFill>
                          <a:latin typeface="Calibri" pitchFamily="34" charset="0"/>
                          <a:cs typeface="Calibri" pitchFamily="34" charset="0"/>
                        </a:rPr>
                        <a:t>30-60 puan arası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1391442217"/>
              </p:ext>
            </p:extLst>
          </p:nvPr>
        </p:nvGraphicFramePr>
        <p:xfrm>
          <a:off x="2285290" y="4611411"/>
          <a:ext cx="7146348" cy="396240"/>
        </p:xfrm>
        <a:graphic>
          <a:graphicData uri="http://schemas.openxmlformats.org/drawingml/2006/table">
            <a:tbl>
              <a:tblPr firstRow="1" bandRow="1">
                <a:tableStyleId>{5C22544A-7EE6-4342-B048-85BDC9FD1C3A}</a:tableStyleId>
              </a:tblPr>
              <a:tblGrid>
                <a:gridCol w="7146348">
                  <a:extLst>
                    <a:ext uri="{9D8B030D-6E8A-4147-A177-3AD203B41FA5}">
                      <a16:colId xmlns:a16="http://schemas.microsoft.com/office/drawing/2014/main" xmlns="" val="20000"/>
                    </a:ext>
                  </a:extLst>
                </a:gridCol>
              </a:tblGrid>
              <a:tr h="0">
                <a:tc>
                  <a:txBody>
                    <a:bodyPr/>
                    <a:lstStyle/>
                    <a:p>
                      <a:pPr algn="ctr"/>
                      <a:r>
                        <a:rPr lang="tr-TR" sz="2000" dirty="0">
                          <a:solidFill>
                            <a:srgbClr val="002060"/>
                          </a:solidFill>
                          <a:latin typeface="Calibri" pitchFamily="34" charset="0"/>
                          <a:cs typeface="Calibri" pitchFamily="34" charset="0"/>
                        </a:rPr>
                        <a:t>500 PUAN TYT’DE ALINABİLECEK MAKSİMUM PUANDIR</a:t>
                      </a:r>
                      <a:r>
                        <a:rPr lang="tr-TR" dirty="0">
                          <a:solidFill>
                            <a:srgbClr val="002060"/>
                          </a:solidFill>
                          <a:latin typeface="Calibri" pitchFamily="34" charset="0"/>
                          <a:cs typeface="Calibri" pitchFamily="34" charset="0"/>
                        </a:rPr>
                        <a:t>. </a:t>
                      </a:r>
                    </a:p>
                  </a:txBody>
                  <a:tcPr>
                    <a:noFill/>
                  </a:tcPr>
                </a:tc>
                <a:extLst>
                  <a:ext uri="{0D108BD9-81ED-4DB2-BD59-A6C34878D82A}">
                    <a16:rowId xmlns:a16="http://schemas.microsoft.com/office/drawing/2014/main" xmlns="" val="10000"/>
                  </a:ext>
                </a:extLst>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3011148048"/>
              </p:ext>
            </p:extLst>
          </p:nvPr>
        </p:nvGraphicFramePr>
        <p:xfrm>
          <a:off x="1017919" y="5388324"/>
          <a:ext cx="9929004" cy="457200"/>
        </p:xfrm>
        <a:graphic>
          <a:graphicData uri="http://schemas.openxmlformats.org/drawingml/2006/table">
            <a:tbl>
              <a:tblPr firstRow="1" bandRow="1">
                <a:tableStyleId>{5C22544A-7EE6-4342-B048-85BDC9FD1C3A}</a:tableStyleId>
              </a:tblPr>
              <a:tblGrid>
                <a:gridCol w="9929004">
                  <a:extLst>
                    <a:ext uri="{9D8B030D-6E8A-4147-A177-3AD203B41FA5}">
                      <a16:colId xmlns:a16="http://schemas.microsoft.com/office/drawing/2014/main" xmlns="" val="20000"/>
                    </a:ext>
                  </a:extLst>
                </a:gridCol>
              </a:tblGrid>
              <a:tr h="0">
                <a:tc>
                  <a:txBody>
                    <a:bodyPr/>
                    <a:lstStyle/>
                    <a:p>
                      <a:pPr algn="ctr"/>
                      <a:r>
                        <a:rPr lang="tr-TR" sz="2400" dirty="0">
                          <a:solidFill>
                            <a:srgbClr val="FF0000"/>
                          </a:solidFill>
                          <a:latin typeface="Calibri" pitchFamily="34" charset="0"/>
                          <a:cs typeface="Calibri" pitchFamily="34" charset="0"/>
                        </a:rPr>
                        <a:t>TYT’DE ALINABİLECEK MAKSİMUM YERLEŞTİRME</a:t>
                      </a:r>
                      <a:r>
                        <a:rPr lang="tr-TR" sz="2400" baseline="0" dirty="0">
                          <a:solidFill>
                            <a:srgbClr val="FF0000"/>
                          </a:solidFill>
                          <a:latin typeface="Calibri" pitchFamily="34" charset="0"/>
                          <a:cs typeface="Calibri" pitchFamily="34" charset="0"/>
                        </a:rPr>
                        <a:t> </a:t>
                      </a:r>
                      <a:r>
                        <a:rPr lang="tr-TR" sz="2400" dirty="0">
                          <a:solidFill>
                            <a:srgbClr val="FF0000"/>
                          </a:solidFill>
                          <a:latin typeface="Calibri" pitchFamily="34" charset="0"/>
                          <a:cs typeface="Calibri" pitchFamily="34" charset="0"/>
                        </a:rPr>
                        <a:t>PUANI 560</a:t>
                      </a:r>
                      <a:r>
                        <a:rPr lang="tr-TR" sz="2400" baseline="0" dirty="0">
                          <a:solidFill>
                            <a:srgbClr val="FF0000"/>
                          </a:solidFill>
                          <a:latin typeface="Calibri" pitchFamily="34" charset="0"/>
                          <a:cs typeface="Calibri" pitchFamily="34" charset="0"/>
                        </a:rPr>
                        <a:t> </a:t>
                      </a:r>
                      <a:r>
                        <a:rPr lang="tr-TR" sz="2400" dirty="0">
                          <a:solidFill>
                            <a:srgbClr val="FF0000"/>
                          </a:solidFill>
                          <a:latin typeface="Calibri" pitchFamily="34" charset="0"/>
                          <a:cs typeface="Calibri" pitchFamily="34" charset="0"/>
                        </a:rPr>
                        <a:t>PUANDIR.</a:t>
                      </a:r>
                    </a:p>
                  </a:txBody>
                  <a:tcPr>
                    <a:no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720412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2861" y="2536170"/>
            <a:ext cx="10696755" cy="3545457"/>
          </a:xfrm>
        </p:spPr>
        <p:txBody>
          <a:bodyPr>
            <a:noAutofit/>
          </a:bodyPr>
          <a:lstStyle/>
          <a:p>
            <a:pPr marL="0" indent="0">
              <a:buNone/>
            </a:pPr>
            <a:r>
              <a:rPr lang="tr-TR" sz="2400" b="1" dirty="0">
                <a:solidFill>
                  <a:srgbClr val="C00000"/>
                </a:solidFill>
                <a:latin typeface="Calibri" pitchFamily="34" charset="0"/>
                <a:cs typeface="Calibri" pitchFamily="34" charset="0"/>
              </a:rPr>
              <a:t>TYT’DE 150 HAM PUANIN ÜSTÜ: </a:t>
            </a:r>
          </a:p>
          <a:p>
            <a:pPr marL="0" indent="0">
              <a:buNone/>
            </a:pPr>
            <a:r>
              <a:rPr lang="tr-TR" sz="2800" dirty="0">
                <a:latin typeface="Calibri" pitchFamily="34" charset="0"/>
                <a:cs typeface="Calibri" pitchFamily="34" charset="0"/>
              </a:rPr>
              <a:t>    * </a:t>
            </a:r>
            <a:r>
              <a:rPr lang="tr-TR" sz="2800" b="1" dirty="0">
                <a:solidFill>
                  <a:srgbClr val="002060"/>
                </a:solidFill>
                <a:latin typeface="Calibri" pitchFamily="34" charset="0"/>
                <a:cs typeface="Calibri" pitchFamily="34" charset="0"/>
              </a:rPr>
              <a:t>Ön lisans programlarını (Örgün Açıköğretim)  tercih ederse,</a:t>
            </a:r>
          </a:p>
          <a:p>
            <a:pPr marL="0" indent="0">
              <a:buNone/>
            </a:pPr>
            <a:r>
              <a:rPr lang="tr-TR" sz="2800" b="1" dirty="0">
                <a:solidFill>
                  <a:srgbClr val="002060"/>
                </a:solidFill>
                <a:latin typeface="Calibri" pitchFamily="34" charset="0"/>
                <a:cs typeface="Calibri" pitchFamily="34" charset="0"/>
              </a:rPr>
              <a:t>   * Özel yetenek sınavlarına ön başvuruda, </a:t>
            </a:r>
          </a:p>
          <a:p>
            <a:pPr marL="0" indent="0">
              <a:buNone/>
            </a:pPr>
            <a:r>
              <a:rPr lang="tr-TR" sz="2800" b="1" dirty="0">
                <a:solidFill>
                  <a:srgbClr val="002060"/>
                </a:solidFill>
                <a:latin typeface="Calibri" pitchFamily="34" charset="0"/>
                <a:cs typeface="Calibri" pitchFamily="34" charset="0"/>
              </a:rPr>
              <a:t>   * TYT’de 150 ham puanı geçen adayın, İkinci Aşama AYT sınavında puan hesaplanma hakkı elde eder. </a:t>
            </a:r>
          </a:p>
          <a:p>
            <a:pPr marL="0" indent="0">
              <a:buNone/>
            </a:pPr>
            <a:r>
              <a:rPr lang="tr-TR" sz="2800" b="1" u="sng" dirty="0">
                <a:solidFill>
                  <a:srgbClr val="FF0000"/>
                </a:solidFill>
                <a:latin typeface="Calibri" pitchFamily="34" charset="0"/>
                <a:cs typeface="Calibri" pitchFamily="34" charset="0"/>
              </a:rPr>
              <a:t>Not: </a:t>
            </a:r>
            <a:r>
              <a:rPr lang="tr-TR" sz="2800" b="1" dirty="0">
                <a:solidFill>
                  <a:srgbClr val="FF0000"/>
                </a:solidFill>
                <a:latin typeface="Calibri" pitchFamily="34" charset="0"/>
                <a:cs typeface="Calibri" pitchFamily="34" charset="0"/>
              </a:rPr>
              <a:t>İkinci aşamaya giriş barajı olan, İlk aşamada  180 puan alma şartı 150 puana indirilmiştir. </a:t>
            </a:r>
          </a:p>
          <a:p>
            <a:pPr marL="0" indent="0">
              <a:buNone/>
            </a:pPr>
            <a:r>
              <a:rPr lang="tr-TR" sz="2400" dirty="0"/>
              <a:t>   </a:t>
            </a:r>
          </a:p>
        </p:txBody>
      </p:sp>
      <p:sp>
        <p:nvSpPr>
          <p:cNvPr id="2" name="Başlık 1"/>
          <p:cNvSpPr>
            <a:spLocks noGrp="1"/>
          </p:cNvSpPr>
          <p:nvPr>
            <p:ph type="title"/>
          </p:nvPr>
        </p:nvSpPr>
        <p:spPr>
          <a:xfrm>
            <a:off x="966160" y="379563"/>
            <a:ext cx="10459816" cy="871268"/>
          </a:xfrm>
        </p:spPr>
        <p:txBody>
          <a:bodyPr>
            <a:normAutofit/>
          </a:bodyPr>
          <a:lstStyle/>
          <a:p>
            <a:r>
              <a:rPr lang="tr-TR" sz="3800" b="1" dirty="0">
                <a:solidFill>
                  <a:srgbClr val="C00000"/>
                </a:solidFill>
              </a:rPr>
              <a:t>TYT SONUÇLARI NERELERDE KULLANILACAK?</a:t>
            </a:r>
          </a:p>
        </p:txBody>
      </p:sp>
    </p:spTree>
    <p:extLst>
      <p:ext uri="{BB962C8B-B14F-4D97-AF65-F5344CB8AC3E}">
        <p14:creationId xmlns:p14="http://schemas.microsoft.com/office/powerpoint/2010/main" val="60850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1837" y="2786333"/>
            <a:ext cx="10540744" cy="2881222"/>
          </a:xfrm>
        </p:spPr>
        <p:txBody>
          <a:bodyPr>
            <a:noAutofit/>
          </a:bodyPr>
          <a:lstStyle/>
          <a:p>
            <a:r>
              <a:rPr lang="tr-TR" sz="2800" dirty="0">
                <a:solidFill>
                  <a:srgbClr val="002060"/>
                </a:solidFill>
                <a:latin typeface="Calibri" pitchFamily="34" charset="0"/>
                <a:cs typeface="Calibri" pitchFamily="34" charset="0"/>
              </a:rPr>
              <a:t>TYT’de elde edilen 200 ve üzeri puan, iki yıl (sınava girilen yıl ve bir sonraki yıl) süreyle geçerlidir. </a:t>
            </a:r>
          </a:p>
          <a:p>
            <a:r>
              <a:rPr lang="tr-TR" sz="2800" dirty="0">
                <a:solidFill>
                  <a:srgbClr val="002060"/>
                </a:solidFill>
                <a:latin typeface="Calibri" pitchFamily="34" charset="0"/>
                <a:cs typeface="Calibri" pitchFamily="34" charset="0"/>
              </a:rPr>
              <a:t>Örnek bu yıl 200 üstü TYT puanı alan aday bu puanını 2019 yılında da kullanabilecektir. (Bu bir zorunluluk değil tercihtir.)</a:t>
            </a:r>
          </a:p>
          <a:p>
            <a:r>
              <a:rPr lang="tr-TR" sz="2800" dirty="0">
                <a:solidFill>
                  <a:srgbClr val="002060"/>
                </a:solidFill>
                <a:latin typeface="Calibri" pitchFamily="34" charset="0"/>
                <a:cs typeface="Calibri" pitchFamily="34" charset="0"/>
              </a:rPr>
              <a:t>Uygulamaya yönelik usul ve esaslar, YÖK tarafından belirlenecektir.</a:t>
            </a:r>
          </a:p>
        </p:txBody>
      </p:sp>
      <p:sp>
        <p:nvSpPr>
          <p:cNvPr id="2" name="Başlık 1"/>
          <p:cNvSpPr>
            <a:spLocks noGrp="1"/>
          </p:cNvSpPr>
          <p:nvPr>
            <p:ph type="title"/>
          </p:nvPr>
        </p:nvSpPr>
        <p:spPr>
          <a:xfrm>
            <a:off x="1812337" y="482196"/>
            <a:ext cx="8464551" cy="792480"/>
          </a:xfrm>
        </p:spPr>
        <p:txBody>
          <a:bodyPr/>
          <a:lstStyle/>
          <a:p>
            <a:pPr algn="ctr"/>
            <a:r>
              <a:rPr lang="tr-TR" b="1" dirty="0">
                <a:solidFill>
                  <a:srgbClr val="C00000"/>
                </a:solidFill>
              </a:rPr>
              <a:t>ÖNEMLİ YENİLİK:</a:t>
            </a:r>
          </a:p>
        </p:txBody>
      </p:sp>
    </p:spTree>
    <p:extLst>
      <p:ext uri="{BB962C8B-B14F-4D97-AF65-F5344CB8AC3E}">
        <p14:creationId xmlns:p14="http://schemas.microsoft.com/office/powerpoint/2010/main" val="1142458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1322" y="2878317"/>
            <a:ext cx="10869284" cy="2535628"/>
          </a:xfrm>
        </p:spPr>
        <p:txBody>
          <a:bodyPr>
            <a:normAutofit/>
          </a:bodyPr>
          <a:lstStyle/>
          <a:p>
            <a:pPr marL="0" indent="0" algn="ctr">
              <a:buNone/>
            </a:pPr>
            <a:endParaRPr lang="tr-TR" sz="4000" b="1" dirty="0">
              <a:solidFill>
                <a:schemeClr val="accent2">
                  <a:lumMod val="50000"/>
                </a:schemeClr>
              </a:solidFill>
            </a:endParaRPr>
          </a:p>
          <a:p>
            <a:pPr marL="0" indent="0">
              <a:buNone/>
            </a:pPr>
            <a:r>
              <a:rPr lang="tr-TR" sz="4400" b="1" dirty="0">
                <a:solidFill>
                  <a:srgbClr val="002060"/>
                </a:solidFill>
                <a:latin typeface="Calibri" pitchFamily="34" charset="0"/>
                <a:cs typeface="Calibri" pitchFamily="34" charset="0"/>
              </a:rPr>
              <a:t>YKS 2:ALAN YETERLİLİK TESTİ (AYT)</a:t>
            </a:r>
          </a:p>
          <a:p>
            <a:pPr marL="0" indent="0">
              <a:buNone/>
            </a:pPr>
            <a:r>
              <a:rPr lang="tr-TR" sz="4400" b="1" dirty="0">
                <a:solidFill>
                  <a:srgbClr val="002060"/>
                </a:solidFill>
                <a:latin typeface="Calibri" pitchFamily="34" charset="0"/>
                <a:cs typeface="Calibri" pitchFamily="34" charset="0"/>
              </a:rPr>
              <a:t>YKS 3:YABANCI DİL TESTİ (YDT)</a:t>
            </a:r>
            <a:endParaRPr lang="tr-TR" sz="3600" b="1" dirty="0">
              <a:solidFill>
                <a:srgbClr val="002060"/>
              </a:solidFill>
              <a:latin typeface="Calibri" pitchFamily="34" charset="0"/>
              <a:cs typeface="Calibri" pitchFamily="34" charset="0"/>
            </a:endParaRPr>
          </a:p>
        </p:txBody>
      </p:sp>
      <p:sp>
        <p:nvSpPr>
          <p:cNvPr id="2" name="Başlık 1"/>
          <p:cNvSpPr>
            <a:spLocks noGrp="1"/>
          </p:cNvSpPr>
          <p:nvPr>
            <p:ph type="title"/>
          </p:nvPr>
        </p:nvSpPr>
        <p:spPr>
          <a:xfrm>
            <a:off x="2019383" y="215664"/>
            <a:ext cx="8229600" cy="1975449"/>
          </a:xfrm>
        </p:spPr>
        <p:txBody>
          <a:bodyPr>
            <a:normAutofit/>
          </a:bodyPr>
          <a:lstStyle/>
          <a:p>
            <a:pPr algn="ctr"/>
            <a:r>
              <a:rPr lang="tr-TR" sz="6000" b="1" dirty="0">
                <a:solidFill>
                  <a:srgbClr val="C00000"/>
                </a:solidFill>
                <a:latin typeface="Calibri" pitchFamily="34" charset="0"/>
                <a:cs typeface="Calibri" pitchFamily="34" charset="0"/>
              </a:rPr>
              <a:t>İKİNCİ AŞAMA</a:t>
            </a:r>
            <a:br>
              <a:rPr lang="tr-TR" sz="6000" b="1" dirty="0">
                <a:solidFill>
                  <a:srgbClr val="C00000"/>
                </a:solidFill>
                <a:latin typeface="Calibri" pitchFamily="34" charset="0"/>
                <a:cs typeface="Calibri" pitchFamily="34" charset="0"/>
              </a:rPr>
            </a:br>
            <a:r>
              <a:rPr lang="tr-TR" sz="6000" b="1" dirty="0">
                <a:solidFill>
                  <a:srgbClr val="C00000"/>
                </a:solidFill>
                <a:latin typeface="Calibri" pitchFamily="34" charset="0"/>
                <a:cs typeface="Calibri" pitchFamily="34" charset="0"/>
              </a:rPr>
              <a:t>(YKS 2 ve YKS 3) </a:t>
            </a:r>
          </a:p>
        </p:txBody>
      </p:sp>
    </p:spTree>
    <p:extLst>
      <p:ext uri="{BB962C8B-B14F-4D97-AF65-F5344CB8AC3E}">
        <p14:creationId xmlns:p14="http://schemas.microsoft.com/office/powerpoint/2010/main" val="2803327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165" y="2510291"/>
            <a:ext cx="11701087" cy="3672679"/>
          </a:xfrm>
        </p:spPr>
        <p:txBody>
          <a:bodyPr>
            <a:normAutofit/>
          </a:bodyPr>
          <a:lstStyle/>
          <a:p>
            <a:pPr marL="0" indent="0" algn="ctr">
              <a:lnSpc>
                <a:spcPct val="150000"/>
              </a:lnSpc>
              <a:buNone/>
            </a:pPr>
            <a:r>
              <a:rPr lang="tr-TR" sz="2800" dirty="0">
                <a:solidFill>
                  <a:srgbClr val="002060"/>
                </a:solidFill>
              </a:rPr>
              <a:t>    </a:t>
            </a:r>
            <a:r>
              <a:rPr lang="tr-TR" sz="2800" b="1" dirty="0">
                <a:solidFill>
                  <a:srgbClr val="002060"/>
                </a:solidFill>
                <a:latin typeface="Calibri" pitchFamily="34" charset="0"/>
                <a:cs typeface="Calibri" pitchFamily="34" charset="0"/>
              </a:rPr>
              <a:t>01 TEMMUZ 2018PAZAR  SABAH  10.15’TE UYGULANACAKTIR.</a:t>
            </a:r>
            <a:endParaRPr lang="tr-TR" sz="2800" dirty="0">
              <a:latin typeface="Calibri" pitchFamily="34" charset="0"/>
              <a:cs typeface="Calibri" pitchFamily="34" charset="0"/>
            </a:endParaRPr>
          </a:p>
          <a:p>
            <a:pPr algn="ctr">
              <a:lnSpc>
                <a:spcPct val="150000"/>
              </a:lnSpc>
            </a:pPr>
            <a:r>
              <a:rPr lang="tr-TR" sz="2800" dirty="0">
                <a:solidFill>
                  <a:srgbClr val="002060"/>
                </a:solidFill>
                <a:latin typeface="Calibri" pitchFamily="34" charset="0"/>
                <a:cs typeface="Calibri" pitchFamily="34" charset="0"/>
              </a:rPr>
              <a:t>ADAY TYT PUANINI BİLMEDEN AYT’YE GİRECEKTİR. </a:t>
            </a:r>
            <a:r>
              <a:rPr lang="tr-TR" sz="2800" b="1" dirty="0">
                <a:solidFill>
                  <a:srgbClr val="FF0000"/>
                </a:solidFill>
                <a:latin typeface="Calibri" pitchFamily="34" charset="0"/>
                <a:cs typeface="Calibri" pitchFamily="34" charset="0"/>
              </a:rPr>
              <a:t>(Not: Aday TYT’den 150 puanı geçememiş ise AYT’ye girmiş olsa bile AYT puanı hesaplanmayacaktır.) </a:t>
            </a:r>
          </a:p>
          <a:p>
            <a:pPr algn="ctr">
              <a:lnSpc>
                <a:spcPct val="150000"/>
              </a:lnSpc>
            </a:pPr>
            <a:r>
              <a:rPr lang="tr-TR" sz="2800" b="1" dirty="0">
                <a:solidFill>
                  <a:srgbClr val="002060"/>
                </a:solidFill>
                <a:latin typeface="Calibri" pitchFamily="34" charset="0"/>
                <a:cs typeface="Calibri" pitchFamily="34" charset="0"/>
              </a:rPr>
              <a:t>YABANCI DİL TESTİ (YDT) 01 TEMMUZ 2018 PAZAR ÖĞLEDEN SONRA 15.45’TE UYGULANACAKTIR</a:t>
            </a:r>
          </a:p>
          <a:p>
            <a:pPr>
              <a:lnSpc>
                <a:spcPct val="150000"/>
              </a:lnSpc>
            </a:pPr>
            <a:endParaRPr lang="tr-TR" dirty="0"/>
          </a:p>
        </p:txBody>
      </p:sp>
      <p:sp>
        <p:nvSpPr>
          <p:cNvPr id="2" name="Başlık 1"/>
          <p:cNvSpPr>
            <a:spLocks noGrp="1"/>
          </p:cNvSpPr>
          <p:nvPr>
            <p:ph type="title"/>
          </p:nvPr>
        </p:nvSpPr>
        <p:spPr>
          <a:xfrm>
            <a:off x="2462347" y="388189"/>
            <a:ext cx="8145905" cy="1058144"/>
          </a:xfrm>
        </p:spPr>
        <p:txBody>
          <a:bodyPr>
            <a:normAutofit/>
          </a:bodyPr>
          <a:lstStyle/>
          <a:p>
            <a:r>
              <a:rPr lang="tr-TR" sz="3800" b="1" dirty="0">
                <a:solidFill>
                  <a:srgbClr val="C00000"/>
                </a:solidFill>
              </a:rPr>
              <a:t>İKİNCİ AŞAMA AYT’YE GİRİŞ:</a:t>
            </a:r>
          </a:p>
        </p:txBody>
      </p:sp>
    </p:spTree>
    <p:extLst>
      <p:ext uri="{BB962C8B-B14F-4D97-AF65-F5344CB8AC3E}">
        <p14:creationId xmlns:p14="http://schemas.microsoft.com/office/powerpoint/2010/main" val="1307254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4289" y="2147977"/>
            <a:ext cx="7625751" cy="4606506"/>
          </a:xfrm>
        </p:spPr>
        <p:txBody>
          <a:bodyPr>
            <a:noAutofit/>
          </a:bodyPr>
          <a:lstStyle/>
          <a:p>
            <a:r>
              <a:rPr lang="tr-TR" sz="2800" dirty="0">
                <a:solidFill>
                  <a:srgbClr val="002060"/>
                </a:solidFill>
                <a:latin typeface="Calibri" pitchFamily="34" charset="0"/>
                <a:cs typeface="Calibri" pitchFamily="34" charset="0"/>
              </a:rPr>
              <a:t>İng., Alm., Fr., Rusça ve Arapçadan yapılır.</a:t>
            </a:r>
          </a:p>
          <a:p>
            <a:r>
              <a:rPr lang="tr-TR" sz="2800" dirty="0">
                <a:solidFill>
                  <a:srgbClr val="002060"/>
                </a:solidFill>
                <a:latin typeface="Calibri" pitchFamily="34" charset="0"/>
                <a:cs typeface="Calibri" pitchFamily="34" charset="0"/>
              </a:rPr>
              <a:t>Aday bu 5 dilden birini seçerek Dil sınavına girer. </a:t>
            </a:r>
          </a:p>
          <a:p>
            <a:r>
              <a:rPr lang="tr-TR" sz="2800" dirty="0">
                <a:solidFill>
                  <a:srgbClr val="002060"/>
                </a:solidFill>
                <a:latin typeface="Calibri" pitchFamily="34" charset="0"/>
                <a:cs typeface="Calibri" pitchFamily="34" charset="0"/>
              </a:rPr>
              <a:t>80 soru sorulacaktır. </a:t>
            </a:r>
          </a:p>
          <a:p>
            <a:r>
              <a:rPr lang="tr-TR" sz="2800" dirty="0">
                <a:solidFill>
                  <a:srgbClr val="002060"/>
                </a:solidFill>
                <a:latin typeface="Calibri" pitchFamily="34" charset="0"/>
                <a:cs typeface="Calibri" pitchFamily="34" charset="0"/>
              </a:rPr>
              <a:t>O dilin tüm lise müfredatını kapsamaktadır. </a:t>
            </a:r>
          </a:p>
          <a:p>
            <a:r>
              <a:rPr lang="tr-TR" sz="2800" dirty="0">
                <a:solidFill>
                  <a:srgbClr val="002060"/>
                </a:solidFill>
                <a:latin typeface="Calibri" pitchFamily="34" charset="0"/>
                <a:cs typeface="Calibri" pitchFamily="34" charset="0"/>
              </a:rPr>
              <a:t>Beş farklı dilden yapılacak sınavda tek puanlama ve sıra olacaktır.</a:t>
            </a:r>
          </a:p>
          <a:p>
            <a:r>
              <a:rPr lang="tr-TR" sz="2800" dirty="0">
                <a:solidFill>
                  <a:srgbClr val="002060"/>
                </a:solidFill>
                <a:latin typeface="Calibri" pitchFamily="34" charset="0"/>
                <a:cs typeface="Calibri" pitchFamily="34" charset="0"/>
              </a:rPr>
              <a:t>01 Temmuz 2018 Pazar öğleden sonra 15.45’te uygulanacaktır.</a:t>
            </a:r>
          </a:p>
          <a:p>
            <a:r>
              <a:rPr lang="tr-TR" sz="2800" dirty="0">
                <a:solidFill>
                  <a:srgbClr val="002060"/>
                </a:solidFill>
                <a:latin typeface="Calibri" pitchFamily="34" charset="0"/>
                <a:cs typeface="Calibri" pitchFamily="34" charset="0"/>
              </a:rPr>
              <a:t>120 dakika sınav süresi olacaktır.</a:t>
            </a:r>
          </a:p>
        </p:txBody>
      </p:sp>
      <p:sp>
        <p:nvSpPr>
          <p:cNvPr id="2" name="Başlık 1"/>
          <p:cNvSpPr>
            <a:spLocks noGrp="1"/>
          </p:cNvSpPr>
          <p:nvPr>
            <p:ph type="title"/>
          </p:nvPr>
        </p:nvSpPr>
        <p:spPr>
          <a:xfrm>
            <a:off x="1935735" y="345057"/>
            <a:ext cx="8415964" cy="1040890"/>
          </a:xfrm>
        </p:spPr>
        <p:txBody>
          <a:bodyPr>
            <a:normAutofit/>
          </a:bodyPr>
          <a:lstStyle/>
          <a:p>
            <a:r>
              <a:rPr lang="tr-TR" sz="3800" b="1" dirty="0">
                <a:solidFill>
                  <a:srgbClr val="C00000"/>
                </a:solidFill>
                <a:latin typeface="Calibri" pitchFamily="34" charset="0"/>
                <a:cs typeface="Calibri" pitchFamily="34" charset="0"/>
              </a:rPr>
              <a:t>YKS 3: YABANCI DİL SINAVI (YDT) </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5533" y="3048706"/>
            <a:ext cx="4140883" cy="26135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315856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647169734"/>
              </p:ext>
            </p:extLst>
          </p:nvPr>
        </p:nvGraphicFramePr>
        <p:xfrm>
          <a:off x="1216325" y="1010212"/>
          <a:ext cx="9807770" cy="5718392"/>
        </p:xfrm>
        <a:graphic>
          <a:graphicData uri="http://schemas.openxmlformats.org/drawingml/2006/table">
            <a:tbl>
              <a:tblPr firstRow="1" firstCol="1" lastRow="1" lastCol="1" bandRow="1" bandCol="1"/>
              <a:tblGrid>
                <a:gridCol w="1302587">
                  <a:extLst>
                    <a:ext uri="{9D8B030D-6E8A-4147-A177-3AD203B41FA5}">
                      <a16:colId xmlns:a16="http://schemas.microsoft.com/office/drawing/2014/main" xmlns="" val="20000"/>
                    </a:ext>
                  </a:extLst>
                </a:gridCol>
                <a:gridCol w="2155627">
                  <a:extLst>
                    <a:ext uri="{9D8B030D-6E8A-4147-A177-3AD203B41FA5}">
                      <a16:colId xmlns:a16="http://schemas.microsoft.com/office/drawing/2014/main" xmlns="" val="20001"/>
                    </a:ext>
                  </a:extLst>
                </a:gridCol>
                <a:gridCol w="6349556">
                  <a:extLst>
                    <a:ext uri="{9D8B030D-6E8A-4147-A177-3AD203B41FA5}">
                      <a16:colId xmlns:a16="http://schemas.microsoft.com/office/drawing/2014/main" xmlns="" val="20002"/>
                    </a:ext>
                  </a:extLst>
                </a:gridCol>
              </a:tblGrid>
              <a:tr h="509162">
                <a:tc>
                  <a:txBody>
                    <a:bodyPr/>
                    <a:lstStyle/>
                    <a:p>
                      <a:pPr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a:spcBef>
                          <a:spcPts val="50"/>
                        </a:spcBef>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marL="111125" marR="59690" algn="ctr">
                        <a:lnSpc>
                          <a:spcPts val="1365"/>
                        </a:lnSpc>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Birinci Oturum</a:t>
                      </a:r>
                    </a:p>
                    <a:p>
                      <a:pPr marL="111125" marR="59690" algn="ctr">
                        <a:lnSpc>
                          <a:spcPts val="1365"/>
                        </a:lnSpc>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Bef>
                          <a:spcPts val="50"/>
                        </a:spcBef>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marL="890270" marR="836295" algn="ctr">
                        <a:lnSpc>
                          <a:spcPts val="1365"/>
                        </a:lnSpc>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İkinci Oturum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0"/>
                  </a:ext>
                </a:extLst>
              </a:tr>
              <a:tr h="1633202">
                <a:tc rowSpan="2">
                  <a:txBody>
                    <a:bodyPr/>
                    <a:lstStyle/>
                    <a:p>
                      <a:pPr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algn="ctr">
                        <a:spcBef>
                          <a:spcPts val="50"/>
                        </a:spcBef>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marL="50165"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Önceki Sistem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lvl="0" indent="0" algn="l">
                        <a:lnSpc>
                          <a:spcPts val="1260"/>
                        </a:lnSpc>
                        <a:spcAft>
                          <a:spcPts val="0"/>
                        </a:spcAft>
                        <a:buSzPts val="1300"/>
                        <a:buFont typeface="Wingdings" panose="05000000000000000000" pitchFamily="2" charset="2"/>
                        <a:buNone/>
                        <a:tabLst>
                          <a:tab pos="144780" algn="l"/>
                        </a:tabLs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285750" lvl="0" indent="-285750" algn="l">
                        <a:lnSpc>
                          <a:spcPts val="1260"/>
                        </a:lnSpc>
                        <a:spcAft>
                          <a:spcPts val="0"/>
                        </a:spcAft>
                        <a:buSzPts val="1300"/>
                        <a:buFont typeface="Wingdings" panose="05000000000000000000" pitchFamily="2" charset="2"/>
                        <a:buChar char="ü"/>
                        <a:tabLst>
                          <a:tab pos="14478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Türkçe</a:t>
                      </a:r>
                    </a:p>
                    <a:p>
                      <a:pPr marL="342900" lvl="0" indent="-342900" algn="l">
                        <a:lnSpc>
                          <a:spcPts val="1390"/>
                        </a:lnSpc>
                        <a:spcAft>
                          <a:spcPts val="0"/>
                        </a:spcAft>
                        <a:buSzPts val="1300"/>
                        <a:buFont typeface="Wingdings" panose="05000000000000000000" pitchFamily="2" charset="2"/>
                        <a:buChar char="ü"/>
                        <a:tabLst>
                          <a:tab pos="14478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Temel</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Matematik</a:t>
                      </a:r>
                    </a:p>
                    <a:p>
                      <a:pPr marL="342900" lvl="0" indent="-342900" algn="l">
                        <a:lnSpc>
                          <a:spcPts val="1465"/>
                        </a:lnSpc>
                        <a:spcAft>
                          <a:spcPts val="0"/>
                        </a:spcAft>
                        <a:buSzPts val="1300"/>
                        <a:buFont typeface="Wingdings" panose="05000000000000000000" pitchFamily="2" charset="2"/>
                        <a:buChar char="ü"/>
                        <a:tabLst>
                          <a:tab pos="14478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Fen</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Bilimleri</a:t>
                      </a:r>
                    </a:p>
                    <a:p>
                      <a:pPr marL="342900" lvl="0" indent="-342900" algn="l">
                        <a:spcBef>
                          <a:spcPts val="5"/>
                        </a:spcBef>
                        <a:spcAft>
                          <a:spcPts val="0"/>
                        </a:spcAft>
                        <a:buSzPts val="1300"/>
                        <a:buFont typeface="Wingdings" panose="05000000000000000000" pitchFamily="2" charset="2"/>
                        <a:buChar char="ü"/>
                        <a:tabLst>
                          <a:tab pos="14478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Sosyal</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Bilimler</a:t>
                      </a:r>
                    </a:p>
                    <a:p>
                      <a:pPr algn="ctr">
                        <a:spcBef>
                          <a:spcPts val="35"/>
                        </a:spcBef>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marL="2540" algn="ctr">
                        <a:spcAft>
                          <a:spcPts val="0"/>
                        </a:spcAft>
                      </a:pP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(Toplam Soru Sayısı:</a:t>
                      </a:r>
                      <a:r>
                        <a:rPr lang="tr-TR" sz="1200" b="1" i="1" spc="-8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160)</a:t>
                      </a: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l">
                        <a:lnSpc>
                          <a:spcPts val="1260"/>
                        </a:lnSpc>
                        <a:spcAft>
                          <a:spcPts val="0"/>
                        </a:spcAft>
                        <a:buSzPts val="1300"/>
                        <a:buFont typeface="Wingdings" panose="05000000000000000000" pitchFamily="2" charset="2"/>
                        <a:buChar char="ü"/>
                        <a:tabLst>
                          <a:tab pos="147955" algn="l"/>
                        </a:tabLs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342900" lvl="0" indent="-342900" algn="l">
                        <a:lnSpc>
                          <a:spcPts val="1260"/>
                        </a:lnSpc>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Türk Dili ve Edebiyatı-Sosyal</a:t>
                      </a:r>
                      <a:r>
                        <a:rPr lang="tr-TR" sz="1200" b="1" spc="-65"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Bilimler-1</a:t>
                      </a:r>
                    </a:p>
                    <a:p>
                      <a:pPr marL="342900" lvl="0" indent="-342900" algn="l">
                        <a:lnSpc>
                          <a:spcPts val="1390"/>
                        </a:lnSpc>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Matematik</a:t>
                      </a:r>
                    </a:p>
                    <a:p>
                      <a:pPr marL="342900" lvl="0" indent="-342900" algn="l">
                        <a:lnSpc>
                          <a:spcPts val="1465"/>
                        </a:lnSpc>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Fen Bilimleri (Fizik, Kimya,</a:t>
                      </a:r>
                      <a:r>
                        <a:rPr lang="tr-TR" sz="1200" b="1" spc="-4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Biyoloji)</a:t>
                      </a:r>
                    </a:p>
                    <a:p>
                      <a:pPr marL="342900" lvl="0" indent="-342900" algn="l">
                        <a:lnSpc>
                          <a:spcPts val="1490"/>
                        </a:lnSpc>
                        <a:spcBef>
                          <a:spcPts val="5"/>
                        </a:spcBef>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Sosyal</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Bilimler-2</a:t>
                      </a:r>
                      <a:r>
                        <a:rPr lang="tr-TR" sz="1200" b="1" baseline="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(Tarih-2, Coğrafya-2, Felsefe Grubu, Din Kültürü ve Ahlak Bilgisi )</a:t>
                      </a:r>
                    </a:p>
                    <a:p>
                      <a:pPr algn="ctr">
                        <a:spcBef>
                          <a:spcPts val="50"/>
                        </a:spcBef>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marL="51435" algn="ctr">
                        <a:spcBef>
                          <a:spcPts val="5"/>
                        </a:spcBef>
                        <a:spcAft>
                          <a:spcPts val="0"/>
                        </a:spcAft>
                      </a:pP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(Toplam Soru Sayısı: 340)</a:t>
                      </a:r>
                    </a:p>
                    <a:p>
                      <a:pPr marL="51435" algn="ctr">
                        <a:spcBef>
                          <a:spcPts val="5"/>
                        </a:spcBef>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82516">
                <a:tc vMerge="1">
                  <a:txBody>
                    <a:bodyPr/>
                    <a:lstStyle/>
                    <a:p>
                      <a:endParaRPr lang="tr-TR"/>
                    </a:p>
                  </a:txBody>
                  <a:tcPr/>
                </a:tc>
                <a:tc>
                  <a:txBody>
                    <a:bodyPr/>
                    <a:lstStyle/>
                    <a:p>
                      <a:pPr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51435" algn="ctr">
                        <a:lnSpc>
                          <a:spcPts val="1265"/>
                        </a:lnSpc>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51435" algn="ctr">
                        <a:lnSpc>
                          <a:spcPts val="1265"/>
                        </a:lnSpc>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Yabancı Dil Oturumu</a:t>
                      </a:r>
                    </a:p>
                    <a:p>
                      <a:pPr marL="51435" algn="ctr">
                        <a:lnSpc>
                          <a:spcPts val="1415"/>
                        </a:lnSpc>
                        <a:spcAft>
                          <a:spcPts val="0"/>
                        </a:spcAft>
                      </a:pP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(Toplam Soru Sayısı: 80)</a:t>
                      </a:r>
                    </a:p>
                    <a:p>
                      <a:pPr marL="51435" algn="ctr">
                        <a:lnSpc>
                          <a:spcPts val="1415"/>
                        </a:lnSpc>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r h="302045">
                <a:tc>
                  <a:txBody>
                    <a:bodyPr/>
                    <a:lstStyle/>
                    <a:p>
                      <a:pPr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EFCC"/>
                    </a:solidFill>
                  </a:tcPr>
                </a:tc>
                <a:tc>
                  <a:txBody>
                    <a:bodyPr/>
                    <a:lstStyle/>
                    <a:p>
                      <a:pPr marL="111125" marR="60960" algn="ctr">
                        <a:lnSpc>
                          <a:spcPts val="1400"/>
                        </a:lnSpc>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111125" marR="60960" algn="ctr">
                        <a:lnSpc>
                          <a:spcPts val="1400"/>
                        </a:lnSpc>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Birinci Oturum (TYT)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EFCC"/>
                    </a:solidFill>
                  </a:tcPr>
                </a:tc>
                <a:tc>
                  <a:txBody>
                    <a:bodyPr/>
                    <a:lstStyle/>
                    <a:p>
                      <a:pPr marL="890270" marR="836295" algn="ctr">
                        <a:lnSpc>
                          <a:spcPts val="1400"/>
                        </a:lnSpc>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890270" marR="836295" algn="ctr">
                        <a:lnSpc>
                          <a:spcPts val="1400"/>
                        </a:lnSpc>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İkinci Oturum (AYT)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EFCC"/>
                    </a:solidFill>
                  </a:tcPr>
                </a:tc>
                <a:extLst>
                  <a:ext uri="{0D108BD9-81ED-4DB2-BD59-A6C34878D82A}">
                    <a16:rowId xmlns:a16="http://schemas.microsoft.com/office/drawing/2014/main" xmlns="" val="10003"/>
                  </a:ext>
                </a:extLst>
              </a:tr>
              <a:tr h="181227">
                <a:tc rowSpan="3">
                  <a:txBody>
                    <a:bodyPr/>
                    <a:lstStyle/>
                    <a:p>
                      <a:pPr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algn="ctr">
                        <a:spcBef>
                          <a:spcPts val="50"/>
                        </a:spcBef>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algn="ctr">
                        <a:spcBef>
                          <a:spcPts val="50"/>
                        </a:spcBef>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Yeni Sistem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EFCC"/>
                    </a:solidFill>
                  </a:tcPr>
                </a:tc>
                <a:tc>
                  <a:txBody>
                    <a:bodyPr/>
                    <a:lstStyle/>
                    <a:p>
                      <a:pPr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EFCC"/>
                    </a:solidFill>
                  </a:tcPr>
                </a:tc>
                <a:tc>
                  <a:txBody>
                    <a:bodyPr/>
                    <a:lstStyle/>
                    <a:p>
                      <a:pPr algn="ct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EFCC"/>
                    </a:solidFill>
                  </a:tcPr>
                </a:tc>
                <a:extLst>
                  <a:ext uri="{0D108BD9-81ED-4DB2-BD59-A6C34878D82A}">
                    <a16:rowId xmlns:a16="http://schemas.microsoft.com/office/drawing/2014/main" xmlns="" val="10004"/>
                  </a:ext>
                </a:extLst>
              </a:tr>
              <a:tr h="1814430">
                <a:tc vMerge="1">
                  <a:txBody>
                    <a:bodyPr/>
                    <a:lstStyle/>
                    <a:p>
                      <a:endParaRPr lang="tr-TR"/>
                    </a:p>
                  </a:txBody>
                  <a:tcPr/>
                </a:tc>
                <a:tc>
                  <a:txBody>
                    <a:bodyPr/>
                    <a:lstStyle/>
                    <a:p>
                      <a:pPr marL="342900" lvl="0" indent="-342900" algn="ctr">
                        <a:lnSpc>
                          <a:spcPts val="1325"/>
                        </a:lnSpc>
                        <a:spcAft>
                          <a:spcPts val="0"/>
                        </a:spcAft>
                        <a:buSzPts val="1300"/>
                        <a:buFont typeface="Times New Roman" panose="02020603050405020304" pitchFamily="18" charset="0"/>
                        <a:buChar char="-"/>
                        <a:tabLst>
                          <a:tab pos="143510" algn="l"/>
                        </a:tabLs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285750" lvl="0" indent="-285750" algn="l">
                        <a:lnSpc>
                          <a:spcPts val="1325"/>
                        </a:lnSpc>
                        <a:spcAft>
                          <a:spcPts val="0"/>
                        </a:spcAft>
                        <a:buSzPts val="1300"/>
                        <a:buFont typeface="Wingdings" panose="05000000000000000000" pitchFamily="2" charset="2"/>
                        <a:buChar char="ü"/>
                        <a:tabLst>
                          <a:tab pos="14351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Türkçe</a:t>
                      </a:r>
                    </a:p>
                    <a:p>
                      <a:pPr marL="285750" lvl="0" indent="-285750" algn="l">
                        <a:lnSpc>
                          <a:spcPts val="1470"/>
                        </a:lnSpc>
                        <a:spcAft>
                          <a:spcPts val="0"/>
                        </a:spcAft>
                        <a:buSzPts val="1300"/>
                        <a:buFont typeface="Wingdings" panose="05000000000000000000" pitchFamily="2" charset="2"/>
                        <a:buChar char="ü"/>
                        <a:tabLst>
                          <a:tab pos="14351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Temel</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Matematik</a:t>
                      </a:r>
                    </a:p>
                    <a:p>
                      <a:pPr marL="285750" lvl="0" indent="-285750" algn="l">
                        <a:lnSpc>
                          <a:spcPts val="1490"/>
                        </a:lnSpc>
                        <a:spcAft>
                          <a:spcPts val="0"/>
                        </a:spcAft>
                        <a:buSzPts val="1300"/>
                        <a:buFont typeface="Wingdings" panose="05000000000000000000" pitchFamily="2" charset="2"/>
                        <a:buChar char="ü"/>
                        <a:tabLst>
                          <a:tab pos="14351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Fen</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Bilimleri</a:t>
                      </a:r>
                    </a:p>
                    <a:p>
                      <a:pPr marL="285750" lvl="0" indent="-285750" algn="l">
                        <a:spcBef>
                          <a:spcPts val="5"/>
                        </a:spcBef>
                        <a:spcAft>
                          <a:spcPts val="0"/>
                        </a:spcAft>
                        <a:buSzPts val="1300"/>
                        <a:buFont typeface="Wingdings" panose="05000000000000000000" pitchFamily="2" charset="2"/>
                        <a:buChar char="ü"/>
                        <a:tabLst>
                          <a:tab pos="143510"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Sosyal</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Bilimler</a:t>
                      </a:r>
                    </a:p>
                    <a:p>
                      <a:pPr algn="ctr">
                        <a:spcBef>
                          <a:spcPts val="35"/>
                        </a:spcBef>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marL="2540" algn="ctr">
                        <a:spcAft>
                          <a:spcPts val="0"/>
                        </a:spcAft>
                      </a:pP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(Toplam Soru Sayısı:</a:t>
                      </a:r>
                      <a:r>
                        <a:rPr lang="tr-TR" sz="1200" b="1" i="1" spc="-8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i="1" dirty="0">
                          <a:solidFill>
                            <a:srgbClr val="FF0000"/>
                          </a:solidFill>
                          <a:effectLst/>
                          <a:latin typeface="Calibri" panose="020F0502020204030204" pitchFamily="34" charset="0"/>
                          <a:ea typeface="Times New Roman" panose="02020603050405020304" pitchFamily="18" charset="0"/>
                        </a:rPr>
                        <a:t>120</a:t>
                      </a: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a:t>
                      </a: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447675" lvl="0" indent="-342900" algn="ctr">
                        <a:spcAft>
                          <a:spcPts val="0"/>
                        </a:spcAft>
                        <a:buSzPts val="1300"/>
                        <a:buFont typeface="Times New Roman" panose="02020603050405020304" pitchFamily="18" charset="0"/>
                        <a:buChar char="-"/>
                        <a:tabLst>
                          <a:tab pos="147955" algn="l"/>
                        </a:tabLs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342900" marR="447675" lvl="0" indent="-342900" algn="l">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Türk Dili ve Edebiyatı - Sosyal Bilimler-1  </a:t>
                      </a:r>
                      <a:r>
                        <a:rPr lang="tr-TR" sz="1200" b="1" dirty="0">
                          <a:solidFill>
                            <a:srgbClr val="FF0000"/>
                          </a:solidFill>
                          <a:effectLst/>
                          <a:latin typeface="Calibri" panose="020F0502020204030204" pitchFamily="34" charset="0"/>
                          <a:ea typeface="Times New Roman" panose="02020603050405020304" pitchFamily="18" charset="0"/>
                        </a:rPr>
                        <a:t> 24</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p>
                      <a:pPr marL="342900" marR="447675" lvl="0" indent="-342900" algn="l">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(Tarih-1,</a:t>
                      </a:r>
                      <a:r>
                        <a:rPr lang="tr-TR" sz="1200" b="1" spc="-4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Coğrafya-1)  </a:t>
                      </a:r>
                      <a:r>
                        <a:rPr lang="tr-TR" sz="1200" b="1" dirty="0">
                          <a:solidFill>
                            <a:srgbClr val="FF0000"/>
                          </a:solidFill>
                          <a:effectLst/>
                          <a:latin typeface="Calibri" panose="020F0502020204030204" pitchFamily="34" charset="0"/>
                          <a:ea typeface="Times New Roman" panose="02020603050405020304" pitchFamily="18" charset="0"/>
                        </a:rPr>
                        <a:t>10+6</a:t>
                      </a:r>
                    </a:p>
                    <a:p>
                      <a:pPr marL="342900" lvl="0" indent="-342900" algn="l">
                        <a:lnSpc>
                          <a:spcPts val="1495"/>
                        </a:lnSpc>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Matematik  </a:t>
                      </a:r>
                      <a:r>
                        <a:rPr lang="tr-TR" sz="1200" b="1" dirty="0">
                          <a:solidFill>
                            <a:srgbClr val="FF0000"/>
                          </a:solidFill>
                          <a:effectLst/>
                          <a:latin typeface="Calibri" panose="020F0502020204030204" pitchFamily="34" charset="0"/>
                          <a:ea typeface="Times New Roman" panose="02020603050405020304" pitchFamily="18" charset="0"/>
                        </a:rPr>
                        <a:t>40</a:t>
                      </a:r>
                    </a:p>
                    <a:p>
                      <a:pPr marL="342900" lvl="0" indent="-342900" algn="l">
                        <a:lnSpc>
                          <a:spcPts val="1495"/>
                        </a:lnSpc>
                        <a:spcAft>
                          <a:spcPts val="0"/>
                        </a:spcAft>
                        <a:buSzPts val="1300"/>
                        <a:buFont typeface="Wingdings" panose="05000000000000000000" pitchFamily="2" charset="2"/>
                        <a:buChar char="ü"/>
                        <a:tabLst>
                          <a:tab pos="14795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Sosyal</a:t>
                      </a:r>
                      <a:r>
                        <a:rPr lang="tr-TR" sz="1200" b="1" spc="-1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Bilimler-2</a:t>
                      </a:r>
                      <a:r>
                        <a:rPr lang="tr-TR" sz="1200" b="1" baseline="0"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Tarih-2, Coğrafya-2, Felsefe Grubu, Din Kültürü ve Ahlak Bilgisi )  </a:t>
                      </a:r>
                      <a:r>
                        <a:rPr lang="tr-TR" sz="1200" b="1" dirty="0">
                          <a:solidFill>
                            <a:srgbClr val="FF0000"/>
                          </a:solidFill>
                          <a:effectLst/>
                          <a:latin typeface="Calibri" panose="020F0502020204030204" pitchFamily="34" charset="0"/>
                          <a:ea typeface="Times New Roman" panose="02020603050405020304" pitchFamily="18" charset="0"/>
                        </a:rPr>
                        <a:t>11+11+12+6</a:t>
                      </a:r>
                    </a:p>
                    <a:p>
                      <a:pPr marL="0" lvl="0" indent="0" algn="l">
                        <a:lnSpc>
                          <a:spcPts val="1495"/>
                        </a:lnSpc>
                        <a:spcAft>
                          <a:spcPts val="0"/>
                        </a:spcAft>
                        <a:buSzPts val="1300"/>
                        <a:buFont typeface="Wingdings" panose="05000000000000000000" pitchFamily="2" charset="2"/>
                        <a:buNone/>
                        <a:tabLst>
                          <a:tab pos="147955" algn="l"/>
                        </a:tabLs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342900" lvl="0" indent="-342900" algn="l">
                        <a:lnSpc>
                          <a:spcPts val="1410"/>
                        </a:lnSpc>
                        <a:spcAft>
                          <a:spcPts val="0"/>
                        </a:spcAft>
                        <a:buSzPts val="1300"/>
                        <a:buFont typeface="Wingdings" panose="05000000000000000000" pitchFamily="2" charset="2"/>
                        <a:buChar char="ü"/>
                        <a:tabLst>
                          <a:tab pos="140335" algn="l"/>
                        </a:tabLs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Fen Bilimleri (Fizik, Kimya,</a:t>
                      </a:r>
                      <a:r>
                        <a:rPr lang="tr-TR" sz="1200" b="1" spc="-35" dirty="0">
                          <a:solidFill>
                            <a:schemeClr val="accent2">
                              <a:lumMod val="50000"/>
                            </a:schemeClr>
                          </a:solidFill>
                          <a:effectLst/>
                          <a:latin typeface="Calibri" panose="020F0502020204030204" pitchFamily="34" charset="0"/>
                          <a:ea typeface="Times New Roman" panose="02020603050405020304" pitchFamily="18" charset="0"/>
                        </a:rPr>
                        <a:t> </a:t>
                      </a:r>
                      <a:r>
                        <a:rPr lang="tr-TR" sz="1200" b="1" dirty="0">
                          <a:solidFill>
                            <a:schemeClr val="accent2">
                              <a:lumMod val="50000"/>
                            </a:schemeClr>
                          </a:solidFill>
                          <a:effectLst/>
                          <a:latin typeface="Calibri" panose="020F0502020204030204" pitchFamily="34" charset="0"/>
                          <a:ea typeface="Times New Roman" panose="02020603050405020304" pitchFamily="18" charset="0"/>
                        </a:rPr>
                        <a:t>Biyoloji)  </a:t>
                      </a:r>
                      <a:r>
                        <a:rPr lang="tr-TR" sz="1200" b="1" dirty="0">
                          <a:solidFill>
                            <a:srgbClr val="FF0000"/>
                          </a:solidFill>
                          <a:effectLst/>
                          <a:latin typeface="Calibri" panose="020F0502020204030204" pitchFamily="34" charset="0"/>
                          <a:ea typeface="Times New Roman" panose="02020603050405020304" pitchFamily="18" charset="0"/>
                        </a:rPr>
                        <a:t>14+13+13</a:t>
                      </a:r>
                    </a:p>
                    <a:p>
                      <a:pPr marL="51435" algn="ctr">
                        <a:spcBef>
                          <a:spcPts val="1170"/>
                        </a:spcBef>
                        <a:spcAft>
                          <a:spcPts val="0"/>
                        </a:spcAft>
                      </a:pP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(Toplam Soru Sayısı: </a:t>
                      </a:r>
                      <a:r>
                        <a:rPr lang="tr-TR" sz="1200" b="1" i="1" dirty="0">
                          <a:solidFill>
                            <a:srgbClr val="FF0000"/>
                          </a:solidFill>
                          <a:effectLst/>
                          <a:latin typeface="Calibri" panose="020F0502020204030204" pitchFamily="34" charset="0"/>
                          <a:ea typeface="Times New Roman" panose="02020603050405020304" pitchFamily="18" charset="0"/>
                        </a:rPr>
                        <a:t>160</a:t>
                      </a: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a:t>
                      </a: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93053">
                <a:tc vMerge="1">
                  <a:txBody>
                    <a:bodyPr/>
                    <a:lstStyle/>
                    <a:p>
                      <a:endParaRPr lang="tr-TR"/>
                    </a:p>
                  </a:txBody>
                  <a:tcPr/>
                </a:tc>
                <a:tc>
                  <a:txBody>
                    <a:bodyPr/>
                    <a:lstStyle/>
                    <a:p>
                      <a:pPr>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51435">
                        <a:lnSpc>
                          <a:spcPts val="1285"/>
                        </a:lnSpc>
                        <a:spcAft>
                          <a:spcPts val="0"/>
                        </a:spcAft>
                      </a:pP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p>
                      <a:pPr marL="51435">
                        <a:lnSpc>
                          <a:spcPts val="1285"/>
                        </a:lnSpc>
                        <a:spcAft>
                          <a:spcPts val="0"/>
                        </a:spcAft>
                      </a:pPr>
                      <a:r>
                        <a:rPr lang="tr-TR" sz="1200" b="1" dirty="0">
                          <a:solidFill>
                            <a:schemeClr val="accent2">
                              <a:lumMod val="50000"/>
                            </a:schemeClr>
                          </a:solidFill>
                          <a:effectLst/>
                          <a:latin typeface="Calibri" panose="020F0502020204030204" pitchFamily="34" charset="0"/>
                          <a:ea typeface="Times New Roman" panose="02020603050405020304" pitchFamily="18" charset="0"/>
                        </a:rPr>
                        <a:t>Yabancı Dil Oturumu</a:t>
                      </a:r>
                    </a:p>
                    <a:p>
                      <a:pPr marL="51435">
                        <a:lnSpc>
                          <a:spcPts val="1420"/>
                        </a:lnSpc>
                        <a:spcAft>
                          <a:spcPts val="0"/>
                        </a:spcAft>
                      </a:pP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(Toplam Soru Sayısı: </a:t>
                      </a:r>
                      <a:r>
                        <a:rPr lang="tr-TR" sz="1200" b="1" i="1" dirty="0">
                          <a:solidFill>
                            <a:srgbClr val="FF0000"/>
                          </a:solidFill>
                          <a:effectLst/>
                          <a:latin typeface="Calibri" panose="020F0502020204030204" pitchFamily="34" charset="0"/>
                          <a:ea typeface="Times New Roman" panose="02020603050405020304" pitchFamily="18" charset="0"/>
                        </a:rPr>
                        <a:t>80</a:t>
                      </a:r>
                      <a:r>
                        <a:rPr lang="tr-TR" sz="1200" b="1" i="1" dirty="0">
                          <a:solidFill>
                            <a:schemeClr val="accent2">
                              <a:lumMod val="50000"/>
                            </a:schemeClr>
                          </a:solidFill>
                          <a:effectLst/>
                          <a:latin typeface="Calibri" panose="020F0502020204030204" pitchFamily="34" charset="0"/>
                          <a:ea typeface="Times New Roman" panose="02020603050405020304" pitchFamily="18" charset="0"/>
                        </a:rPr>
                        <a:t>)</a:t>
                      </a:r>
                      <a:endParaRPr lang="tr-TR" sz="1200" b="1" dirty="0">
                        <a:solidFill>
                          <a:schemeClr val="accent2">
                            <a:lumMod val="50000"/>
                          </a:schemeClr>
                        </a:solidFill>
                        <a:effectLst/>
                        <a:latin typeface="Calibri" panose="020F0502020204030204" pitchFamily="34"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6"/>
                  </a:ext>
                </a:extLst>
              </a:tr>
            </a:tbl>
          </a:graphicData>
        </a:graphic>
      </p:graphicFrame>
      <p:sp>
        <p:nvSpPr>
          <p:cNvPr id="2" name="Unvan 1"/>
          <p:cNvSpPr>
            <a:spLocks noGrp="1"/>
          </p:cNvSpPr>
          <p:nvPr>
            <p:ph type="title"/>
          </p:nvPr>
        </p:nvSpPr>
        <p:spPr>
          <a:xfrm>
            <a:off x="3493828" y="241540"/>
            <a:ext cx="4299045" cy="628030"/>
          </a:xfrm>
        </p:spPr>
        <p:txBody>
          <a:bodyPr>
            <a:noAutofit/>
          </a:bodyPr>
          <a:lstStyle/>
          <a:p>
            <a:pPr algn="ctr"/>
            <a:r>
              <a:rPr lang="tr-TR" sz="3800" b="1" dirty="0">
                <a:solidFill>
                  <a:srgbClr val="C00000"/>
                </a:solidFill>
              </a:rPr>
              <a:t>İçerik/Soru Sayısı </a:t>
            </a:r>
          </a:p>
        </p:txBody>
      </p:sp>
    </p:spTree>
    <p:extLst>
      <p:ext uri="{BB962C8B-B14F-4D97-AF65-F5344CB8AC3E}">
        <p14:creationId xmlns:p14="http://schemas.microsoft.com/office/powerpoint/2010/main" val="2798735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2643" y="2648314"/>
            <a:ext cx="10877909" cy="3278037"/>
          </a:xfrm>
        </p:spPr>
        <p:txBody>
          <a:bodyPr>
            <a:normAutofit/>
          </a:bodyPr>
          <a:lstStyle/>
          <a:p>
            <a:r>
              <a:rPr lang="tr-TR" sz="2800" dirty="0">
                <a:solidFill>
                  <a:srgbClr val="002060"/>
                </a:solidFill>
                <a:latin typeface="Calibri" pitchFamily="34" charset="0"/>
                <a:cs typeface="Calibri" pitchFamily="34" charset="0"/>
              </a:rPr>
              <a:t>AYT’de adaya tek kitapçık verilecektir. Aday kendi tercih önceliğine göre istediği testten başlayarak, istediği kadar test yanıtlayabilir.</a:t>
            </a:r>
          </a:p>
          <a:p>
            <a:r>
              <a:rPr lang="tr-TR" sz="2800" dirty="0">
                <a:solidFill>
                  <a:srgbClr val="002060"/>
                </a:solidFill>
                <a:latin typeface="Calibri" pitchFamily="34" charset="0"/>
                <a:cs typeface="Calibri" pitchFamily="34" charset="0"/>
              </a:rPr>
              <a:t>AYT’de açık uçlu soru sorulmayacaktır ve 4 yanlış bir doğruyu götürecektir.</a:t>
            </a:r>
          </a:p>
          <a:p>
            <a:r>
              <a:rPr lang="tr-TR" sz="2800" dirty="0">
                <a:solidFill>
                  <a:srgbClr val="002060"/>
                </a:solidFill>
                <a:latin typeface="Calibri" pitchFamily="34" charset="0"/>
                <a:cs typeface="Calibri" pitchFamily="34" charset="0"/>
              </a:rPr>
              <a:t>Bu durumda adayın zamanı iyi kullanması açısından 2 veya 3 teste girmesi tavsiye olunur. </a:t>
            </a:r>
          </a:p>
          <a:p>
            <a:pPr marL="0" indent="0">
              <a:buNone/>
            </a:pPr>
            <a:endParaRPr lang="tr-TR" sz="2800" dirty="0">
              <a:solidFill>
                <a:srgbClr val="002060"/>
              </a:solidFill>
            </a:endParaRPr>
          </a:p>
          <a:p>
            <a:pPr marL="0" indent="0">
              <a:buNone/>
            </a:pPr>
            <a:endParaRPr lang="tr-TR" sz="2800" dirty="0"/>
          </a:p>
          <a:p>
            <a:pPr marL="0" indent="0">
              <a:buNone/>
            </a:pPr>
            <a:endParaRPr lang="tr-TR" dirty="0"/>
          </a:p>
        </p:txBody>
      </p:sp>
      <p:sp>
        <p:nvSpPr>
          <p:cNvPr id="2" name="Başlık 1"/>
          <p:cNvSpPr>
            <a:spLocks noGrp="1"/>
          </p:cNvSpPr>
          <p:nvPr>
            <p:ph type="title"/>
          </p:nvPr>
        </p:nvSpPr>
        <p:spPr>
          <a:xfrm>
            <a:off x="3124683" y="497326"/>
            <a:ext cx="4591712" cy="850710"/>
          </a:xfrm>
        </p:spPr>
        <p:txBody>
          <a:bodyPr>
            <a:normAutofit/>
          </a:bodyPr>
          <a:lstStyle/>
          <a:p>
            <a:r>
              <a:rPr lang="tr-TR" sz="3800" b="1" dirty="0">
                <a:solidFill>
                  <a:srgbClr val="C00000"/>
                </a:solidFill>
              </a:rPr>
              <a:t>AYT UYGULANIŞI;</a:t>
            </a:r>
          </a:p>
        </p:txBody>
      </p:sp>
    </p:spTree>
    <p:extLst>
      <p:ext uri="{BB962C8B-B14F-4D97-AF65-F5344CB8AC3E}">
        <p14:creationId xmlns:p14="http://schemas.microsoft.com/office/powerpoint/2010/main" val="3929579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9587" y="2253629"/>
            <a:ext cx="10964316" cy="3704898"/>
          </a:xfrm>
        </p:spPr>
        <p:txBody>
          <a:bodyPr>
            <a:normAutofit lnSpcReduction="10000"/>
          </a:bodyPr>
          <a:lstStyle/>
          <a:p>
            <a:pPr marL="0" indent="0">
              <a:buNone/>
            </a:pPr>
            <a:r>
              <a:rPr lang="tr-TR" sz="2800" dirty="0"/>
              <a:t>  </a:t>
            </a:r>
          </a:p>
          <a:p>
            <a:pPr marL="0" indent="0">
              <a:buNone/>
            </a:pPr>
            <a:r>
              <a:rPr lang="tr-TR" sz="3200" dirty="0">
                <a:solidFill>
                  <a:schemeClr val="accent2">
                    <a:lumMod val="75000"/>
                  </a:schemeClr>
                </a:solidFill>
              </a:rPr>
              <a:t>        </a:t>
            </a:r>
            <a:r>
              <a:rPr lang="tr-TR" sz="3000" b="1" dirty="0">
                <a:solidFill>
                  <a:schemeClr val="accent2">
                    <a:lumMod val="75000"/>
                  </a:schemeClr>
                </a:solidFill>
                <a:latin typeface="Calibri" pitchFamily="34" charset="0"/>
                <a:cs typeface="Calibri" pitchFamily="34" charset="0"/>
              </a:rPr>
              <a:t>YGS YERİNE </a:t>
            </a:r>
          </a:p>
          <a:p>
            <a:r>
              <a:rPr lang="tr-TR" sz="3000" dirty="0">
                <a:solidFill>
                  <a:schemeClr val="accent2">
                    <a:lumMod val="75000"/>
                  </a:schemeClr>
                </a:solidFill>
                <a:latin typeface="Calibri" pitchFamily="34" charset="0"/>
                <a:cs typeface="Calibri" pitchFamily="34" charset="0"/>
              </a:rPr>
              <a:t>BİRİNCİ AŞAMA: </a:t>
            </a:r>
            <a:r>
              <a:rPr lang="tr-TR" sz="3000" b="1" dirty="0">
                <a:solidFill>
                  <a:srgbClr val="C00000"/>
                </a:solidFill>
                <a:latin typeface="Calibri" pitchFamily="34" charset="0"/>
                <a:cs typeface="Calibri" pitchFamily="34" charset="0"/>
              </a:rPr>
              <a:t>TEMEL YETENEK TESTİ </a:t>
            </a:r>
            <a:r>
              <a:rPr lang="tr-TR" sz="3000" b="1" dirty="0">
                <a:solidFill>
                  <a:schemeClr val="accent2">
                    <a:lumMod val="75000"/>
                  </a:schemeClr>
                </a:solidFill>
                <a:latin typeface="Calibri" pitchFamily="34" charset="0"/>
                <a:cs typeface="Calibri" pitchFamily="34" charset="0"/>
              </a:rPr>
              <a:t>(TYT)</a:t>
            </a:r>
          </a:p>
          <a:p>
            <a:endParaRPr lang="tr-TR" sz="3000" dirty="0">
              <a:latin typeface="Calibri" pitchFamily="34" charset="0"/>
              <a:cs typeface="Calibri" pitchFamily="34" charset="0"/>
            </a:endParaRPr>
          </a:p>
          <a:p>
            <a:pPr marL="0" indent="0">
              <a:buNone/>
            </a:pPr>
            <a:r>
              <a:rPr lang="tr-TR" sz="3000" dirty="0">
                <a:solidFill>
                  <a:schemeClr val="accent2">
                    <a:lumMod val="75000"/>
                  </a:schemeClr>
                </a:solidFill>
                <a:latin typeface="Calibri" pitchFamily="34" charset="0"/>
                <a:cs typeface="Calibri" pitchFamily="34" charset="0"/>
              </a:rPr>
              <a:t>       </a:t>
            </a:r>
            <a:r>
              <a:rPr lang="tr-TR" sz="3000" b="1" dirty="0">
                <a:solidFill>
                  <a:schemeClr val="accent2">
                    <a:lumMod val="75000"/>
                  </a:schemeClr>
                </a:solidFill>
                <a:latin typeface="Calibri" pitchFamily="34" charset="0"/>
                <a:cs typeface="Calibri" pitchFamily="34" charset="0"/>
              </a:rPr>
              <a:t>LYS YERİNE</a:t>
            </a:r>
          </a:p>
          <a:p>
            <a:r>
              <a:rPr lang="tr-TR" sz="3000" dirty="0">
                <a:solidFill>
                  <a:schemeClr val="accent2">
                    <a:lumMod val="75000"/>
                  </a:schemeClr>
                </a:solidFill>
                <a:latin typeface="Calibri" pitchFamily="34" charset="0"/>
                <a:cs typeface="Calibri" pitchFamily="34" charset="0"/>
              </a:rPr>
              <a:t>İKİNCİ AŞAMA:    </a:t>
            </a:r>
            <a:r>
              <a:rPr lang="tr-TR" sz="3000" b="1" dirty="0">
                <a:solidFill>
                  <a:srgbClr val="C00000"/>
                </a:solidFill>
                <a:latin typeface="Calibri" pitchFamily="34" charset="0"/>
                <a:cs typeface="Calibri" pitchFamily="34" charset="0"/>
              </a:rPr>
              <a:t>ALAN YETERLİK TESTİ </a:t>
            </a:r>
            <a:r>
              <a:rPr lang="tr-TR" sz="3000" b="1" dirty="0">
                <a:solidFill>
                  <a:srgbClr val="002060"/>
                </a:solidFill>
                <a:latin typeface="Calibri" pitchFamily="34" charset="0"/>
                <a:cs typeface="Calibri" pitchFamily="34" charset="0"/>
              </a:rPr>
              <a:t>(AYT)          </a:t>
            </a:r>
          </a:p>
          <a:p>
            <a:r>
              <a:rPr lang="tr-TR" sz="3000" b="1" dirty="0">
                <a:solidFill>
                  <a:srgbClr val="C00000"/>
                </a:solidFill>
                <a:latin typeface="Calibri" pitchFamily="34" charset="0"/>
                <a:cs typeface="Calibri" pitchFamily="34" charset="0"/>
              </a:rPr>
              <a:t>YABANCI DİL TESTİ  </a:t>
            </a:r>
            <a:r>
              <a:rPr lang="tr-TR" sz="3000" b="1" dirty="0">
                <a:solidFill>
                  <a:srgbClr val="002060"/>
                </a:solidFill>
                <a:latin typeface="Calibri" pitchFamily="34" charset="0"/>
                <a:cs typeface="Calibri" pitchFamily="34" charset="0"/>
              </a:rPr>
              <a:t>(YDT)    </a:t>
            </a:r>
            <a:r>
              <a:rPr lang="tr-TR" sz="3000" b="1" dirty="0">
                <a:solidFill>
                  <a:schemeClr val="accent2">
                    <a:lumMod val="75000"/>
                  </a:schemeClr>
                </a:solidFill>
                <a:latin typeface="Calibri" pitchFamily="34" charset="0"/>
                <a:cs typeface="Calibri" pitchFamily="34" charset="0"/>
              </a:rPr>
              <a:t>GETİRİLMİŞTİR</a:t>
            </a:r>
          </a:p>
          <a:p>
            <a:pPr marL="0" indent="0">
              <a:buNone/>
            </a:pPr>
            <a:endParaRPr lang="tr-TR" sz="2800" b="1" dirty="0">
              <a:solidFill>
                <a:schemeClr val="tx1">
                  <a:lumMod val="75000"/>
                  <a:lumOff val="25000"/>
                </a:schemeClr>
              </a:solidFill>
            </a:endParaRPr>
          </a:p>
        </p:txBody>
      </p:sp>
      <p:sp>
        <p:nvSpPr>
          <p:cNvPr id="2" name="Başlık 1"/>
          <p:cNvSpPr>
            <a:spLocks noGrp="1"/>
          </p:cNvSpPr>
          <p:nvPr>
            <p:ph type="title"/>
          </p:nvPr>
        </p:nvSpPr>
        <p:spPr>
          <a:xfrm>
            <a:off x="752179" y="227172"/>
            <a:ext cx="10739887" cy="1725602"/>
          </a:xfrm>
        </p:spPr>
        <p:txBody>
          <a:bodyPr>
            <a:normAutofit/>
          </a:bodyPr>
          <a:lstStyle/>
          <a:p>
            <a:r>
              <a:rPr lang="tr-TR" b="1" dirty="0">
                <a:solidFill>
                  <a:srgbClr val="C00000"/>
                </a:solidFill>
              </a:rPr>
              <a:t>ÖSYS’NİN UYGULANIŞININ YENİ HALİ:</a:t>
            </a:r>
            <a:r>
              <a:rPr lang="tr-TR" dirty="0">
                <a:solidFill>
                  <a:srgbClr val="C00000"/>
                </a:solidFill>
              </a:rPr>
              <a:t/>
            </a:r>
            <a:br>
              <a:rPr lang="tr-TR" dirty="0">
                <a:solidFill>
                  <a:srgbClr val="C00000"/>
                </a:solidFill>
              </a:rPr>
            </a:br>
            <a:r>
              <a:rPr lang="tr-TR" b="1" dirty="0">
                <a:solidFill>
                  <a:srgbClr val="C00000"/>
                </a:solidFill>
              </a:rPr>
              <a:t>YÜKSEKÖĞRETİM KURUMLARI SINAVI:</a:t>
            </a:r>
          </a:p>
        </p:txBody>
      </p:sp>
    </p:spTree>
    <p:extLst>
      <p:ext uri="{BB962C8B-B14F-4D97-AF65-F5344CB8AC3E}">
        <p14:creationId xmlns:p14="http://schemas.microsoft.com/office/powerpoint/2010/main" val="2345361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869991566"/>
              </p:ext>
            </p:extLst>
          </p:nvPr>
        </p:nvGraphicFramePr>
        <p:xfrm>
          <a:off x="1319287" y="998367"/>
          <a:ext cx="9553432" cy="5482373"/>
        </p:xfrm>
        <a:graphic>
          <a:graphicData uri="http://schemas.openxmlformats.org/drawingml/2006/table">
            <a:tbl>
              <a:tblPr firstRow="1" firstCol="1" lastRow="1" lastCol="1" bandRow="1" bandCol="1"/>
              <a:tblGrid>
                <a:gridCol w="3864964">
                  <a:extLst>
                    <a:ext uri="{9D8B030D-6E8A-4147-A177-3AD203B41FA5}">
                      <a16:colId xmlns:a16="http://schemas.microsoft.com/office/drawing/2014/main" xmlns="" val="20000"/>
                    </a:ext>
                  </a:extLst>
                </a:gridCol>
                <a:gridCol w="1549439">
                  <a:extLst>
                    <a:ext uri="{9D8B030D-6E8A-4147-A177-3AD203B41FA5}">
                      <a16:colId xmlns:a16="http://schemas.microsoft.com/office/drawing/2014/main" xmlns="" val="20001"/>
                    </a:ext>
                  </a:extLst>
                </a:gridCol>
                <a:gridCol w="1376799">
                  <a:extLst>
                    <a:ext uri="{9D8B030D-6E8A-4147-A177-3AD203B41FA5}">
                      <a16:colId xmlns:a16="http://schemas.microsoft.com/office/drawing/2014/main" xmlns="" val="20002"/>
                    </a:ext>
                  </a:extLst>
                </a:gridCol>
                <a:gridCol w="1381115">
                  <a:extLst>
                    <a:ext uri="{9D8B030D-6E8A-4147-A177-3AD203B41FA5}">
                      <a16:colId xmlns:a16="http://schemas.microsoft.com/office/drawing/2014/main" xmlns="" val="20003"/>
                    </a:ext>
                  </a:extLst>
                </a:gridCol>
                <a:gridCol w="1381115">
                  <a:extLst>
                    <a:ext uri="{9D8B030D-6E8A-4147-A177-3AD203B41FA5}">
                      <a16:colId xmlns:a16="http://schemas.microsoft.com/office/drawing/2014/main" xmlns="" val="20004"/>
                    </a:ext>
                  </a:extLst>
                </a:gridCol>
              </a:tblGrid>
              <a:tr h="538191">
                <a:tc rowSpan="2">
                  <a:txBody>
                    <a:bodyPr/>
                    <a:lstStyle/>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Bef>
                          <a:spcPts val="50"/>
                        </a:spcBef>
                        <a:spcAft>
                          <a:spcPts val="0"/>
                        </a:spcAft>
                      </a:pPr>
                      <a:r>
                        <a:rPr lang="en-US"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88265" marR="81915" indent="-3810" algn="ctr">
                        <a:lnSpc>
                          <a:spcPct val="108000"/>
                        </a:lnSpc>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Aday</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yerleşmeyi</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hedeflediği</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programın</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puan</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türünü</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dikkate</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alarak</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gridSpan="4">
                  <a:txBody>
                    <a:bodyPr/>
                    <a:lstStyle/>
                    <a:p>
                      <a:pPr marL="1308100" marR="1300480" algn="ctr">
                        <a:spcBef>
                          <a:spcPts val="755"/>
                        </a:spcBef>
                        <a:spcAft>
                          <a:spcPts val="0"/>
                        </a:spcAft>
                      </a:pPr>
                      <a:endParaRPr lang="tr-TR"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1308100" marR="1300480" algn="ctr">
                        <a:spcBef>
                          <a:spcPts val="755"/>
                        </a:spcBef>
                        <a:spcAft>
                          <a:spcPts val="0"/>
                        </a:spcAft>
                      </a:pP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TESTLER</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1582107">
                <a:tc vMerge="1">
                  <a:txBody>
                    <a:bodyPr/>
                    <a:lstStyle/>
                    <a:p>
                      <a:endParaRPr lang="tr-TR"/>
                    </a:p>
                  </a:txBody>
                  <a:tcPr/>
                </a:tc>
                <a:tc>
                  <a:txBody>
                    <a:bodyPr/>
                    <a:lstStyle/>
                    <a:p>
                      <a:pPr>
                        <a:spcBef>
                          <a:spcPts val="1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62865" marR="46355" algn="ctr">
                        <a:spcBef>
                          <a:spcPts val="5"/>
                        </a:spcBef>
                        <a:spcAft>
                          <a:spcPts val="0"/>
                        </a:spcAft>
                      </a:pPr>
                      <a:endParaRPr lang="tr-TR" sz="1600" b="1"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62865" marR="46355" algn="ctr">
                        <a:spcBef>
                          <a:spcPts val="5"/>
                        </a:spcBef>
                        <a:spcAft>
                          <a:spcPts val="0"/>
                        </a:spcAft>
                      </a:pPr>
                      <a:endParaRPr lang="tr-TR" sz="1600" b="1"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62865" marR="46355" algn="ctr">
                        <a:spcBef>
                          <a:spcPts val="5"/>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Türk</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Dili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ve</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Edebiyatı</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Sosyal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Bilimler-1</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Bef>
                          <a:spcPts val="5"/>
                        </a:spcBef>
                        <a:spcAft>
                          <a:spcPts val="0"/>
                        </a:spcAft>
                      </a:pPr>
                      <a:r>
                        <a:rPr lang="en-US" sz="12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72390" marR="69215" indent="123825">
                        <a:spcBef>
                          <a:spcPts val="5"/>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Sosyal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Bilimler-2</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43180">
                        <a:spcBef>
                          <a:spcPts val="1095"/>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Matematik</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Aft>
                          <a:spcPts val="0"/>
                        </a:spcAft>
                      </a:pPr>
                      <a:r>
                        <a:rPr lang="en-US" sz="16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a:spcBef>
                          <a:spcPts val="5"/>
                        </a:spcBef>
                        <a:spcAft>
                          <a:spcPts val="0"/>
                        </a:spcAft>
                      </a:pPr>
                      <a:r>
                        <a:rPr lang="en-US" sz="1200"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142240" marR="75565" indent="165100">
                        <a:spcBef>
                          <a:spcPts val="5"/>
                        </a:spcBef>
                        <a:spcAft>
                          <a:spcPts val="0"/>
                        </a:spcAft>
                      </a:pP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Fen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Bilimleri</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0001"/>
                  </a:ext>
                </a:extLst>
              </a:tr>
              <a:tr h="526592">
                <a:tc>
                  <a:txBody>
                    <a:bodyPr/>
                    <a:lstStyle/>
                    <a:p>
                      <a:pPr marL="73025">
                        <a:spcBef>
                          <a:spcPts val="655"/>
                        </a:spcBef>
                        <a:spcAft>
                          <a:spcPts val="0"/>
                        </a:spcAft>
                      </a:pPr>
                      <a:endParaRPr lang="tr-TR"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73025">
                        <a:spcBef>
                          <a:spcPts val="655"/>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Sözel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Puan</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için</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381000">
                        <a:lnSpc>
                          <a:spcPts val="1475"/>
                        </a:lnSpc>
                        <a:spcBef>
                          <a:spcPts val="575"/>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381000">
                        <a:lnSpc>
                          <a:spcPts val="1475"/>
                        </a:lnSpc>
                        <a:spcBef>
                          <a:spcPts val="57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lnSpc>
                          <a:spcPts val="1475"/>
                        </a:lnSpc>
                        <a:spcBef>
                          <a:spcPts val="575"/>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9685" algn="ctr">
                        <a:lnSpc>
                          <a:spcPts val="1475"/>
                        </a:lnSpc>
                        <a:spcBef>
                          <a:spcPts val="57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526592">
                <a:tc>
                  <a:txBody>
                    <a:bodyPr/>
                    <a:lstStyle/>
                    <a:p>
                      <a:pPr marL="73025">
                        <a:spcBef>
                          <a:spcPts val="705"/>
                        </a:spcBef>
                        <a:spcAft>
                          <a:spcPts val="0"/>
                        </a:spcAft>
                      </a:pPr>
                      <a:endParaRPr lang="tr-TR"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73025">
                        <a:spcBef>
                          <a:spcPts val="705"/>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Sayısal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Puan</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için</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985" algn="ctr">
                        <a:lnSpc>
                          <a:spcPts val="1475"/>
                        </a:lnSpc>
                        <a:spcBef>
                          <a:spcPts val="625"/>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33985" algn="ctr">
                        <a:lnSpc>
                          <a:spcPts val="1475"/>
                        </a:lnSpc>
                        <a:spcBef>
                          <a:spcPts val="62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5245" algn="ctr">
                        <a:lnSpc>
                          <a:spcPts val="1475"/>
                        </a:lnSpc>
                        <a:spcBef>
                          <a:spcPts val="625"/>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55245" algn="ctr">
                        <a:lnSpc>
                          <a:spcPts val="1475"/>
                        </a:lnSpc>
                        <a:spcBef>
                          <a:spcPts val="62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538191">
                <a:tc>
                  <a:txBody>
                    <a:bodyPr/>
                    <a:lstStyle/>
                    <a:p>
                      <a:pPr marL="73025">
                        <a:spcBef>
                          <a:spcPts val="780"/>
                        </a:spcBef>
                        <a:spcAft>
                          <a:spcPts val="0"/>
                        </a:spcAft>
                      </a:pPr>
                      <a:endParaRPr lang="tr-TR"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73025">
                        <a:spcBef>
                          <a:spcPts val="780"/>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Eşit</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Ağırlık</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Puanı</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için</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381000">
                        <a:lnSpc>
                          <a:spcPts val="1460"/>
                        </a:lnSpc>
                        <a:spcBef>
                          <a:spcPts val="700"/>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381000">
                        <a:lnSpc>
                          <a:spcPts val="1460"/>
                        </a:lnSpc>
                        <a:spcBef>
                          <a:spcPts val="700"/>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985" algn="ctr">
                        <a:lnSpc>
                          <a:spcPts val="1460"/>
                        </a:lnSpc>
                        <a:spcBef>
                          <a:spcPts val="700"/>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33985" algn="ctr">
                        <a:lnSpc>
                          <a:spcPts val="1460"/>
                        </a:lnSpc>
                        <a:spcBef>
                          <a:spcPts val="700"/>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62855">
                <a:tc>
                  <a:txBody>
                    <a:bodyPr/>
                    <a:lstStyle/>
                    <a:p>
                      <a:pPr marL="73025">
                        <a:lnSpc>
                          <a:spcPts val="1370"/>
                        </a:lnSpc>
                        <a:spcBef>
                          <a:spcPts val="790"/>
                        </a:spcBef>
                        <a:spcAft>
                          <a:spcPts val="0"/>
                        </a:spcAft>
                      </a:pPr>
                      <a:endParaRPr lang="tr-TR"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73025">
                        <a:lnSpc>
                          <a:spcPts val="1370"/>
                        </a:lnSpc>
                        <a:spcBef>
                          <a:spcPts val="790"/>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Sözel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Eşit</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Ağırlık</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Puanı</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için</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381000">
                        <a:lnSpc>
                          <a:spcPts val="1475"/>
                        </a:lnSpc>
                        <a:spcBef>
                          <a:spcPts val="685"/>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381000">
                        <a:lnSpc>
                          <a:spcPts val="1475"/>
                        </a:lnSpc>
                        <a:spcBef>
                          <a:spcPts val="68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lnSpc>
                          <a:spcPts val="1475"/>
                        </a:lnSpc>
                        <a:spcBef>
                          <a:spcPts val="685"/>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9685" algn="ctr">
                        <a:lnSpc>
                          <a:spcPts val="1475"/>
                        </a:lnSpc>
                        <a:spcBef>
                          <a:spcPts val="68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985" algn="ctr">
                        <a:lnSpc>
                          <a:spcPts val="1475"/>
                        </a:lnSpc>
                        <a:spcBef>
                          <a:spcPts val="685"/>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33985" algn="ctr">
                        <a:lnSpc>
                          <a:spcPts val="1475"/>
                        </a:lnSpc>
                        <a:spcBef>
                          <a:spcPts val="685"/>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50568">
                <a:tc>
                  <a:txBody>
                    <a:bodyPr/>
                    <a:lstStyle/>
                    <a:p>
                      <a:pPr marL="73025">
                        <a:lnSpc>
                          <a:spcPts val="1370"/>
                        </a:lnSpc>
                        <a:spcBef>
                          <a:spcPts val="730"/>
                        </a:spcBef>
                        <a:spcAft>
                          <a:spcPts val="0"/>
                        </a:spcAft>
                      </a:pPr>
                      <a:endParaRPr lang="tr-TR"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73025">
                        <a:lnSpc>
                          <a:spcPts val="1370"/>
                        </a:lnSpc>
                        <a:spcBef>
                          <a:spcPts val="730"/>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Sayısal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Eşit</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Ağırlık</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Puanı</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için</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381000">
                        <a:lnSpc>
                          <a:spcPts val="1450"/>
                        </a:lnSpc>
                        <a:spcBef>
                          <a:spcPts val="650"/>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381000">
                        <a:lnSpc>
                          <a:spcPts val="1450"/>
                        </a:lnSpc>
                        <a:spcBef>
                          <a:spcPts val="650"/>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985" algn="ctr">
                        <a:lnSpc>
                          <a:spcPts val="1450"/>
                        </a:lnSpc>
                        <a:spcBef>
                          <a:spcPts val="650"/>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33985" algn="ctr">
                        <a:lnSpc>
                          <a:spcPts val="1450"/>
                        </a:lnSpc>
                        <a:spcBef>
                          <a:spcPts val="650"/>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5245" algn="ctr">
                        <a:lnSpc>
                          <a:spcPts val="1450"/>
                        </a:lnSpc>
                        <a:spcBef>
                          <a:spcPts val="650"/>
                        </a:spcBef>
                        <a:spcAft>
                          <a:spcPts val="0"/>
                        </a:spcAft>
                      </a:pPr>
                      <a:endParaRPr lang="tr-TR"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55245" algn="ctr">
                        <a:lnSpc>
                          <a:spcPts val="1450"/>
                        </a:lnSpc>
                        <a:spcBef>
                          <a:spcPts val="650"/>
                        </a:spcBef>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628746">
                <a:tc>
                  <a:txBody>
                    <a:bodyPr/>
                    <a:lstStyle/>
                    <a:p>
                      <a:pPr marL="73025">
                        <a:lnSpc>
                          <a:spcPts val="1380"/>
                        </a:lnSpc>
                        <a:spcBef>
                          <a:spcPts val="295"/>
                        </a:spcBef>
                        <a:spcAft>
                          <a:spcPts val="0"/>
                        </a:spcAft>
                      </a:pPr>
                      <a:endParaRPr lang="tr-TR"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p>
                      <a:pPr marL="73025">
                        <a:lnSpc>
                          <a:spcPts val="1380"/>
                        </a:lnSpc>
                        <a:spcBef>
                          <a:spcPts val="295"/>
                        </a:spcBef>
                        <a:spcAft>
                          <a:spcPts val="0"/>
                        </a:spcAft>
                      </a:pP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Sözel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Sayısal</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Eşit</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Ağırlık</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Puanı</a:t>
                      </a:r>
                      <a:r>
                        <a:rPr lang="en-US" sz="1600" b="1" dirty="0">
                          <a:solidFill>
                            <a:schemeClr val="tx1"/>
                          </a:solidFill>
                          <a:effectLst/>
                          <a:latin typeface="Calibri" panose="020F0502020204030204" pitchFamily="34" charset="0"/>
                          <a:ea typeface="Verdana" panose="020B0604030504040204" pitchFamily="34" charset="0"/>
                          <a:cs typeface="Calibri" panose="020F0502020204030204" pitchFamily="34" charset="0"/>
                        </a:rPr>
                        <a:t> </a:t>
                      </a:r>
                      <a:r>
                        <a:rPr lang="en-US" sz="1600" b="1" dirty="0" err="1">
                          <a:solidFill>
                            <a:schemeClr val="tx1"/>
                          </a:solidFill>
                          <a:effectLst/>
                          <a:latin typeface="Calibri" panose="020F0502020204030204" pitchFamily="34" charset="0"/>
                          <a:ea typeface="Verdana" panose="020B0604030504040204" pitchFamily="34" charset="0"/>
                          <a:cs typeface="Calibri" panose="020F0502020204030204" pitchFamily="34" charset="0"/>
                        </a:rPr>
                        <a:t>için</a:t>
                      </a:r>
                      <a:endParaRPr lang="tr-TR" sz="1400" dirty="0">
                        <a:solidFill>
                          <a:schemeClr val="tx1"/>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Bef>
                          <a:spcPts val="40"/>
                        </a:spcBef>
                        <a:spcAft>
                          <a:spcPts val="0"/>
                        </a:spcAft>
                      </a:pPr>
                      <a:r>
                        <a:rPr lang="en-US" sz="12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381000">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0"/>
                        </a:spcBef>
                        <a:spcAft>
                          <a:spcPts val="0"/>
                        </a:spcAft>
                      </a:pPr>
                      <a:r>
                        <a:rPr lang="en-US" sz="120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9685" algn="ctr">
                        <a:spcAft>
                          <a:spcPts val="0"/>
                        </a:spcAft>
                      </a:pPr>
                      <a:r>
                        <a:rPr lang="en-US" sz="160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0"/>
                        </a:spcBef>
                        <a:spcAft>
                          <a:spcPts val="0"/>
                        </a:spcAft>
                      </a:pPr>
                      <a:r>
                        <a:rPr lang="en-US" sz="12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133985" algn="ct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0"/>
                        </a:spcBef>
                        <a:spcAft>
                          <a:spcPts val="0"/>
                        </a:spcAft>
                      </a:pPr>
                      <a:r>
                        <a:rPr lang="en-US" sz="12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 </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p>
                      <a:pPr marL="55245" algn="ctr">
                        <a:spcAft>
                          <a:spcPts val="0"/>
                        </a:spcAft>
                      </a:pPr>
                      <a:r>
                        <a:rPr lang="en-US" sz="1600" dirty="0">
                          <a:solidFill>
                            <a:srgbClr val="FF0000"/>
                          </a:solidFill>
                          <a:effectLst/>
                          <a:latin typeface="Calibri" panose="020F0502020204030204" pitchFamily="34" charset="0"/>
                          <a:ea typeface="Verdana" panose="020B0604030504040204" pitchFamily="34" charset="0"/>
                          <a:cs typeface="Calibri" panose="020F0502020204030204" pitchFamily="34" charset="0"/>
                        </a:rPr>
                        <a:t>✓</a:t>
                      </a:r>
                      <a:endParaRPr lang="tr-TR" sz="1400" dirty="0">
                        <a:solidFill>
                          <a:srgbClr val="FF000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902617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590818450"/>
              </p:ext>
            </p:extLst>
          </p:nvPr>
        </p:nvGraphicFramePr>
        <p:xfrm>
          <a:off x="2691443" y="1178158"/>
          <a:ext cx="7677509" cy="3814038"/>
        </p:xfrm>
        <a:graphic>
          <a:graphicData uri="http://schemas.openxmlformats.org/drawingml/2006/table">
            <a:tbl>
              <a:tblPr firstRow="1" firstCol="1" lastRow="1" lastCol="1" bandRow="1" bandCol="1">
                <a:tableStyleId>{5C22544A-7EE6-4342-B048-85BDC9FD1C3A}</a:tableStyleId>
              </a:tblPr>
              <a:tblGrid>
                <a:gridCol w="3301276">
                  <a:extLst>
                    <a:ext uri="{9D8B030D-6E8A-4147-A177-3AD203B41FA5}">
                      <a16:colId xmlns:a16="http://schemas.microsoft.com/office/drawing/2014/main" xmlns="" val="20000"/>
                    </a:ext>
                  </a:extLst>
                </a:gridCol>
                <a:gridCol w="1102805">
                  <a:extLst>
                    <a:ext uri="{9D8B030D-6E8A-4147-A177-3AD203B41FA5}">
                      <a16:colId xmlns:a16="http://schemas.microsoft.com/office/drawing/2014/main" xmlns="" val="20001"/>
                    </a:ext>
                  </a:extLst>
                </a:gridCol>
                <a:gridCol w="1082085">
                  <a:extLst>
                    <a:ext uri="{9D8B030D-6E8A-4147-A177-3AD203B41FA5}">
                      <a16:colId xmlns:a16="http://schemas.microsoft.com/office/drawing/2014/main" xmlns="" val="20002"/>
                    </a:ext>
                  </a:extLst>
                </a:gridCol>
                <a:gridCol w="1085139">
                  <a:extLst>
                    <a:ext uri="{9D8B030D-6E8A-4147-A177-3AD203B41FA5}">
                      <a16:colId xmlns:a16="http://schemas.microsoft.com/office/drawing/2014/main" xmlns="" val="20003"/>
                    </a:ext>
                  </a:extLst>
                </a:gridCol>
                <a:gridCol w="1106204">
                  <a:extLst>
                    <a:ext uri="{9D8B030D-6E8A-4147-A177-3AD203B41FA5}">
                      <a16:colId xmlns:a16="http://schemas.microsoft.com/office/drawing/2014/main" xmlns="" val="20004"/>
                    </a:ext>
                  </a:extLst>
                </a:gridCol>
              </a:tblGrid>
              <a:tr h="803908">
                <a:tc rowSpan="2">
                  <a:txBody>
                    <a:bodyPr/>
                    <a:lstStyle/>
                    <a:p>
                      <a:pPr>
                        <a:spcAft>
                          <a:spcPts val="0"/>
                        </a:spcAft>
                      </a:pPr>
                      <a:r>
                        <a:rPr lang="tr-TR" sz="1600" dirty="0">
                          <a:solidFill>
                            <a:srgbClr val="002060"/>
                          </a:solidFill>
                          <a:effectLst/>
                          <a:latin typeface="Calibri" panose="020F0502020204030204" pitchFamily="34" charset="0"/>
                          <a:cs typeface="Calibri" panose="020F0502020204030204" pitchFamily="34" charset="0"/>
                        </a:rPr>
                        <a:t> </a:t>
                      </a:r>
                    </a:p>
                    <a:p>
                      <a:pPr>
                        <a:spcBef>
                          <a:spcPts val="50"/>
                        </a:spcBef>
                        <a:spcAft>
                          <a:spcPts val="0"/>
                        </a:spcAft>
                      </a:pPr>
                      <a:r>
                        <a:rPr lang="tr-TR" sz="1600" dirty="0">
                          <a:solidFill>
                            <a:srgbClr val="002060"/>
                          </a:solidFill>
                          <a:effectLst/>
                          <a:latin typeface="Calibri" panose="020F0502020204030204" pitchFamily="34" charset="0"/>
                          <a:cs typeface="Calibri" panose="020F0502020204030204" pitchFamily="34" charset="0"/>
                        </a:rPr>
                        <a:t> </a:t>
                      </a:r>
                    </a:p>
                    <a:p>
                      <a:pPr marL="1162050" marR="1106805" algn="ctr">
                        <a:spcAft>
                          <a:spcPts val="0"/>
                        </a:spcAft>
                      </a:pPr>
                      <a:r>
                        <a:rPr lang="tr-TR" sz="1600" dirty="0">
                          <a:solidFill>
                            <a:srgbClr val="002060"/>
                          </a:solidFill>
                          <a:effectLst/>
                          <a:latin typeface="Calibri" panose="020F0502020204030204" pitchFamily="34" charset="0"/>
                          <a:cs typeface="Calibri" panose="020F0502020204030204" pitchFamily="34" charset="0"/>
                        </a:rPr>
                        <a:t>Testler</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A8D9"/>
                    </a:solidFill>
                  </a:tcPr>
                </a:tc>
                <a:tc rowSpan="2">
                  <a:txBody>
                    <a:bodyPr/>
                    <a:lstStyle/>
                    <a:p>
                      <a:pPr>
                        <a:spcAft>
                          <a:spcPts val="0"/>
                        </a:spcAft>
                      </a:pPr>
                      <a:r>
                        <a:rPr lang="tr-TR" sz="1600" dirty="0">
                          <a:solidFill>
                            <a:srgbClr val="002060"/>
                          </a:solidFill>
                          <a:effectLst/>
                          <a:latin typeface="Calibri" panose="020F0502020204030204" pitchFamily="34" charset="0"/>
                          <a:cs typeface="Calibri" panose="020F0502020204030204" pitchFamily="34" charset="0"/>
                        </a:rPr>
                        <a:t> </a:t>
                      </a:r>
                    </a:p>
                    <a:p>
                      <a:pPr>
                        <a:spcAft>
                          <a:spcPts val="0"/>
                        </a:spcAft>
                      </a:pPr>
                      <a:r>
                        <a:rPr lang="tr-TR" sz="1600" dirty="0">
                          <a:solidFill>
                            <a:srgbClr val="002060"/>
                          </a:solidFill>
                          <a:effectLst/>
                          <a:latin typeface="Calibri" panose="020F0502020204030204" pitchFamily="34" charset="0"/>
                          <a:cs typeface="Calibri" panose="020F0502020204030204" pitchFamily="34" charset="0"/>
                        </a:rPr>
                        <a:t> </a:t>
                      </a:r>
                    </a:p>
                    <a:p>
                      <a:pPr>
                        <a:spcBef>
                          <a:spcPts val="10"/>
                        </a:spcBef>
                        <a:spcAft>
                          <a:spcPts val="0"/>
                        </a:spcAft>
                      </a:pPr>
                      <a:r>
                        <a:rPr lang="tr-TR" sz="1600" dirty="0">
                          <a:solidFill>
                            <a:srgbClr val="002060"/>
                          </a:solidFill>
                          <a:effectLst/>
                          <a:latin typeface="Calibri" panose="020F0502020204030204" pitchFamily="34" charset="0"/>
                          <a:cs typeface="Calibri" panose="020F0502020204030204" pitchFamily="34" charset="0"/>
                        </a:rPr>
                        <a:t> </a:t>
                      </a:r>
                    </a:p>
                    <a:p>
                      <a:pPr marL="60325" marR="92075">
                        <a:lnSpc>
                          <a:spcPts val="1250"/>
                        </a:lnSpc>
                        <a:spcAft>
                          <a:spcPts val="0"/>
                        </a:spcAft>
                      </a:pPr>
                      <a:r>
                        <a:rPr lang="tr-TR" sz="1600" dirty="0">
                          <a:solidFill>
                            <a:srgbClr val="002060"/>
                          </a:solidFill>
                          <a:effectLst/>
                          <a:latin typeface="Calibri" panose="020F0502020204030204" pitchFamily="34" charset="0"/>
                          <a:cs typeface="Calibri" panose="020F0502020204030204" pitchFamily="34" charset="0"/>
                        </a:rPr>
                        <a:t>Soru Sayısı</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A8D9"/>
                    </a:solidFill>
                  </a:tcPr>
                </a:tc>
                <a:tc gridSpan="3">
                  <a:txBody>
                    <a:bodyPr/>
                    <a:lstStyle/>
                    <a:p>
                      <a:pPr marL="188595" marR="406400" indent="-116205">
                        <a:lnSpc>
                          <a:spcPct val="107000"/>
                        </a:lnSpc>
                        <a:spcBef>
                          <a:spcPts val="100"/>
                        </a:spcBef>
                        <a:spcAft>
                          <a:spcPts val="0"/>
                        </a:spcAft>
                      </a:pPr>
                      <a:r>
                        <a:rPr lang="tr-TR" sz="1600" dirty="0">
                          <a:solidFill>
                            <a:srgbClr val="002060"/>
                          </a:solidFill>
                          <a:effectLst/>
                          <a:latin typeface="Calibri" panose="020F0502020204030204" pitchFamily="34" charset="0"/>
                          <a:cs typeface="Calibri" panose="020F0502020204030204" pitchFamily="34" charset="0"/>
                        </a:rPr>
                        <a:t>Cevaplanacak Soru Sayısına Göre Soru Başına Ortalama Süreler</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A8D9"/>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645356">
                <a:tc vMerge="1">
                  <a:txBody>
                    <a:bodyPr/>
                    <a:lstStyle/>
                    <a:p>
                      <a:endParaRPr lang="tr-TR"/>
                    </a:p>
                  </a:txBody>
                  <a:tcPr/>
                </a:tc>
                <a:tc vMerge="1">
                  <a:txBody>
                    <a:bodyPr/>
                    <a:lstStyle/>
                    <a:p>
                      <a:endParaRPr lang="tr-TR"/>
                    </a:p>
                  </a:txBody>
                  <a:tcPr/>
                </a:tc>
                <a:tc>
                  <a:txBody>
                    <a:bodyPr/>
                    <a:lstStyle/>
                    <a:p>
                      <a:pPr marL="231140" marR="28575" indent="-183515">
                        <a:lnSpc>
                          <a:spcPct val="107000"/>
                        </a:lnSpc>
                        <a:spcBef>
                          <a:spcPts val="75"/>
                        </a:spcBef>
                        <a:spcAft>
                          <a:spcPts val="0"/>
                        </a:spcAft>
                      </a:pPr>
                      <a:endParaRPr lang="tr-TR" sz="1600" dirty="0">
                        <a:solidFill>
                          <a:srgbClr val="002060"/>
                        </a:solidFill>
                        <a:effectLst/>
                        <a:latin typeface="Calibri" panose="020F0502020204030204" pitchFamily="34" charset="0"/>
                        <a:cs typeface="Calibri" panose="020F0502020204030204" pitchFamily="34" charset="0"/>
                      </a:endParaRPr>
                    </a:p>
                    <a:p>
                      <a:pPr marL="231140" marR="28575" indent="-183515">
                        <a:lnSpc>
                          <a:spcPct val="107000"/>
                        </a:lnSpc>
                        <a:spcBef>
                          <a:spcPts val="75"/>
                        </a:spcBef>
                        <a:spcAft>
                          <a:spcPts val="0"/>
                        </a:spcAft>
                      </a:pPr>
                      <a:r>
                        <a:rPr lang="tr-TR" sz="1600" dirty="0">
                          <a:solidFill>
                            <a:srgbClr val="002060"/>
                          </a:solidFill>
                          <a:effectLst/>
                          <a:latin typeface="Calibri" panose="020F0502020204030204" pitchFamily="34" charset="0"/>
                          <a:cs typeface="Calibri" panose="020F0502020204030204" pitchFamily="34" charset="0"/>
                        </a:rPr>
                        <a:t>İki Test 80 Soru</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04165" marR="86360" indent="-207645">
                        <a:lnSpc>
                          <a:spcPct val="107000"/>
                        </a:lnSpc>
                        <a:spcBef>
                          <a:spcPts val="75"/>
                        </a:spcBef>
                        <a:spcAft>
                          <a:spcPts val="0"/>
                        </a:spcAft>
                      </a:pPr>
                      <a:endParaRPr lang="tr-TR" sz="1600" dirty="0">
                        <a:solidFill>
                          <a:srgbClr val="002060"/>
                        </a:solidFill>
                        <a:effectLst/>
                        <a:latin typeface="Calibri" panose="020F0502020204030204" pitchFamily="34" charset="0"/>
                        <a:cs typeface="Calibri" panose="020F0502020204030204" pitchFamily="34" charset="0"/>
                      </a:endParaRPr>
                    </a:p>
                    <a:p>
                      <a:pPr marL="304165" marR="86360" indent="-207645">
                        <a:lnSpc>
                          <a:spcPct val="107000"/>
                        </a:lnSpc>
                        <a:spcBef>
                          <a:spcPts val="75"/>
                        </a:spcBef>
                        <a:spcAft>
                          <a:spcPts val="0"/>
                        </a:spcAft>
                      </a:pPr>
                      <a:r>
                        <a:rPr lang="tr-TR" sz="1600" dirty="0">
                          <a:solidFill>
                            <a:srgbClr val="002060"/>
                          </a:solidFill>
                          <a:effectLst/>
                          <a:latin typeface="Calibri" panose="020F0502020204030204" pitchFamily="34" charset="0"/>
                          <a:cs typeface="Calibri" panose="020F0502020204030204" pitchFamily="34" charset="0"/>
                        </a:rPr>
                        <a:t>Üç Test 120 Soru</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06070" marR="27940" indent="-265430">
                        <a:lnSpc>
                          <a:spcPct val="107000"/>
                        </a:lnSpc>
                        <a:spcBef>
                          <a:spcPts val="75"/>
                        </a:spcBef>
                        <a:spcAft>
                          <a:spcPts val="0"/>
                        </a:spcAft>
                      </a:pPr>
                      <a:endParaRPr lang="tr-TR" sz="1600" dirty="0">
                        <a:solidFill>
                          <a:srgbClr val="002060"/>
                        </a:solidFill>
                        <a:effectLst/>
                        <a:latin typeface="Calibri" panose="020F0502020204030204" pitchFamily="34" charset="0"/>
                        <a:cs typeface="Calibri" panose="020F0502020204030204" pitchFamily="34" charset="0"/>
                      </a:endParaRPr>
                    </a:p>
                    <a:p>
                      <a:pPr marL="306070" marR="27940" indent="-265430">
                        <a:lnSpc>
                          <a:spcPct val="107000"/>
                        </a:lnSpc>
                        <a:spcBef>
                          <a:spcPts val="75"/>
                        </a:spcBef>
                        <a:spcAft>
                          <a:spcPts val="0"/>
                        </a:spcAft>
                      </a:pPr>
                      <a:r>
                        <a:rPr lang="tr-TR" sz="1600" dirty="0">
                          <a:solidFill>
                            <a:srgbClr val="002060"/>
                          </a:solidFill>
                          <a:effectLst/>
                          <a:latin typeface="Calibri" panose="020F0502020204030204" pitchFamily="34" charset="0"/>
                          <a:cs typeface="Calibri" panose="020F0502020204030204" pitchFamily="34" charset="0"/>
                        </a:rPr>
                        <a:t>Dört Test 160 Soru</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52162">
                <a:tc>
                  <a:txBody>
                    <a:bodyPr/>
                    <a:lstStyle/>
                    <a:p>
                      <a:pPr marL="54610">
                        <a:lnSpc>
                          <a:spcPts val="1245"/>
                        </a:lnSpc>
                        <a:spcAft>
                          <a:spcPts val="0"/>
                        </a:spcAft>
                      </a:pPr>
                      <a:endParaRPr lang="tr-TR" sz="1600" dirty="0">
                        <a:solidFill>
                          <a:srgbClr val="002060"/>
                        </a:solidFill>
                        <a:effectLst/>
                        <a:latin typeface="Calibri" panose="020F0502020204030204" pitchFamily="34" charset="0"/>
                        <a:cs typeface="Calibri" panose="020F0502020204030204" pitchFamily="34" charset="0"/>
                      </a:endParaRPr>
                    </a:p>
                    <a:p>
                      <a:pPr marL="54610">
                        <a:lnSpc>
                          <a:spcPts val="1245"/>
                        </a:lnSpc>
                        <a:spcAft>
                          <a:spcPts val="0"/>
                        </a:spcAft>
                      </a:pPr>
                      <a:r>
                        <a:rPr lang="tr-TR" sz="1600" dirty="0">
                          <a:solidFill>
                            <a:srgbClr val="002060"/>
                          </a:solidFill>
                          <a:effectLst/>
                          <a:latin typeface="Calibri" panose="020F0502020204030204" pitchFamily="34" charset="0"/>
                          <a:cs typeface="Calibri" panose="020F0502020204030204" pitchFamily="34" charset="0"/>
                        </a:rPr>
                        <a:t>Türk Dili ve Edebiyatı-Sosyal Bilimler-1</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8590" marR="128270" algn="ctr">
                        <a:lnSpc>
                          <a:spcPts val="1245"/>
                        </a:lnSpc>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148590" marR="128270" algn="ctr">
                        <a:lnSpc>
                          <a:spcPts val="1245"/>
                        </a:lnSpc>
                        <a:spcAft>
                          <a:spcPts val="0"/>
                        </a:spcAft>
                      </a:pPr>
                      <a:r>
                        <a:rPr lang="tr-TR" sz="1600" b="0" dirty="0">
                          <a:solidFill>
                            <a:srgbClr val="002060"/>
                          </a:solidFill>
                          <a:effectLst/>
                          <a:latin typeface="Calibri" panose="020F0502020204030204" pitchFamily="34" charset="0"/>
                          <a:cs typeface="Calibri" panose="020F0502020204030204" pitchFamily="34" charset="0"/>
                        </a:rPr>
                        <a:t>40</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spcAft>
                          <a:spcPts val="0"/>
                        </a:spcAft>
                      </a:pPr>
                      <a:r>
                        <a:rPr lang="tr-TR" sz="1600" b="0" dirty="0">
                          <a:solidFill>
                            <a:srgbClr val="002060"/>
                          </a:solidFill>
                          <a:effectLst/>
                          <a:latin typeface="Calibri" panose="020F0502020204030204" pitchFamily="34" charset="0"/>
                          <a:cs typeface="Calibri" panose="020F0502020204030204" pitchFamily="34" charset="0"/>
                        </a:rPr>
                        <a:t> </a:t>
                      </a:r>
                    </a:p>
                    <a:p>
                      <a:pPr>
                        <a:spcBef>
                          <a:spcPts val="20"/>
                        </a:spcBef>
                        <a:spcAft>
                          <a:spcPts val="0"/>
                        </a:spcAft>
                      </a:pPr>
                      <a:r>
                        <a:rPr lang="tr-TR" sz="1600" b="0" dirty="0">
                          <a:solidFill>
                            <a:srgbClr val="002060"/>
                          </a:solidFill>
                          <a:effectLst/>
                          <a:latin typeface="Calibri" panose="020F0502020204030204" pitchFamily="34" charset="0"/>
                          <a:cs typeface="Calibri" panose="020F0502020204030204" pitchFamily="34" charset="0"/>
                        </a:rPr>
                        <a:t> </a:t>
                      </a:r>
                    </a:p>
                    <a:p>
                      <a:pPr marL="148590">
                        <a:spcBef>
                          <a:spcPts val="5"/>
                        </a:spcBef>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148590">
                        <a:spcBef>
                          <a:spcPts val="5"/>
                        </a:spcBef>
                        <a:spcAft>
                          <a:spcPts val="0"/>
                        </a:spcAft>
                      </a:pPr>
                      <a:r>
                        <a:rPr lang="tr-TR" sz="1600" b="0" dirty="0">
                          <a:solidFill>
                            <a:srgbClr val="002060"/>
                          </a:solidFill>
                          <a:effectLst/>
                          <a:latin typeface="Calibri" panose="020F0502020204030204" pitchFamily="34" charset="0"/>
                          <a:cs typeface="Calibri" panose="020F0502020204030204" pitchFamily="34" charset="0"/>
                        </a:rPr>
                        <a:t>2,25 </a:t>
                      </a:r>
                      <a:r>
                        <a:rPr lang="tr-TR" sz="1600" b="0" dirty="0" err="1">
                          <a:solidFill>
                            <a:srgbClr val="002060"/>
                          </a:solidFill>
                          <a:effectLst/>
                          <a:latin typeface="Calibri" panose="020F0502020204030204" pitchFamily="34" charset="0"/>
                          <a:cs typeface="Calibri" panose="020F0502020204030204" pitchFamily="34" charset="0"/>
                        </a:rPr>
                        <a:t>dk</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spcAft>
                          <a:spcPts val="0"/>
                        </a:spcAft>
                      </a:pPr>
                      <a:r>
                        <a:rPr lang="tr-TR" sz="1600" b="0" dirty="0">
                          <a:solidFill>
                            <a:srgbClr val="002060"/>
                          </a:solidFill>
                          <a:effectLst/>
                          <a:latin typeface="Calibri" panose="020F0502020204030204" pitchFamily="34" charset="0"/>
                          <a:cs typeface="Calibri" panose="020F0502020204030204" pitchFamily="34" charset="0"/>
                        </a:rPr>
                        <a:t> </a:t>
                      </a:r>
                    </a:p>
                    <a:p>
                      <a:pPr>
                        <a:spcBef>
                          <a:spcPts val="20"/>
                        </a:spcBef>
                        <a:spcAft>
                          <a:spcPts val="0"/>
                        </a:spcAft>
                      </a:pPr>
                      <a:r>
                        <a:rPr lang="tr-TR" sz="1600" b="0" dirty="0">
                          <a:solidFill>
                            <a:srgbClr val="002060"/>
                          </a:solidFill>
                          <a:effectLst/>
                          <a:latin typeface="Calibri" panose="020F0502020204030204" pitchFamily="34" charset="0"/>
                          <a:cs typeface="Calibri" panose="020F0502020204030204" pitchFamily="34" charset="0"/>
                        </a:rPr>
                        <a:t> </a:t>
                      </a:r>
                    </a:p>
                    <a:p>
                      <a:pPr marL="264160">
                        <a:spcBef>
                          <a:spcPts val="5"/>
                        </a:spcBef>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264160">
                        <a:spcBef>
                          <a:spcPts val="5"/>
                        </a:spcBef>
                        <a:spcAft>
                          <a:spcPts val="0"/>
                        </a:spcAft>
                      </a:pPr>
                      <a:r>
                        <a:rPr lang="tr-TR" sz="1600" b="0" dirty="0">
                          <a:solidFill>
                            <a:srgbClr val="002060"/>
                          </a:solidFill>
                          <a:effectLst/>
                          <a:latin typeface="Calibri" panose="020F0502020204030204" pitchFamily="34" charset="0"/>
                          <a:cs typeface="Calibri" panose="020F0502020204030204" pitchFamily="34" charset="0"/>
                        </a:rPr>
                        <a:t>1,5 </a:t>
                      </a:r>
                      <a:r>
                        <a:rPr lang="tr-TR" sz="1600" b="0" dirty="0" err="1">
                          <a:solidFill>
                            <a:srgbClr val="002060"/>
                          </a:solidFill>
                          <a:effectLst/>
                          <a:latin typeface="Calibri" panose="020F0502020204030204" pitchFamily="34" charset="0"/>
                          <a:cs typeface="Calibri" panose="020F0502020204030204" pitchFamily="34" charset="0"/>
                        </a:rPr>
                        <a:t>dk</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spcAft>
                          <a:spcPts val="0"/>
                        </a:spcAft>
                      </a:pPr>
                      <a:r>
                        <a:rPr lang="tr-TR" sz="1600" b="0" dirty="0">
                          <a:solidFill>
                            <a:srgbClr val="002060"/>
                          </a:solidFill>
                          <a:effectLst/>
                          <a:latin typeface="Calibri" panose="020F0502020204030204" pitchFamily="34" charset="0"/>
                          <a:cs typeface="Calibri" panose="020F0502020204030204" pitchFamily="34" charset="0"/>
                        </a:rPr>
                        <a:t> </a:t>
                      </a:r>
                    </a:p>
                    <a:p>
                      <a:pPr>
                        <a:spcBef>
                          <a:spcPts val="20"/>
                        </a:spcBef>
                        <a:spcAft>
                          <a:spcPts val="0"/>
                        </a:spcAft>
                      </a:pPr>
                      <a:r>
                        <a:rPr lang="tr-TR" sz="1600" b="0" dirty="0">
                          <a:solidFill>
                            <a:srgbClr val="002060"/>
                          </a:solidFill>
                          <a:effectLst/>
                          <a:latin typeface="Calibri" panose="020F0502020204030204" pitchFamily="34" charset="0"/>
                          <a:cs typeface="Calibri" panose="020F0502020204030204" pitchFamily="34" charset="0"/>
                        </a:rPr>
                        <a:t> </a:t>
                      </a:r>
                    </a:p>
                    <a:p>
                      <a:pPr marL="196215">
                        <a:spcBef>
                          <a:spcPts val="5"/>
                        </a:spcBef>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196215">
                        <a:spcBef>
                          <a:spcPts val="5"/>
                        </a:spcBef>
                        <a:spcAft>
                          <a:spcPts val="0"/>
                        </a:spcAft>
                      </a:pPr>
                      <a:r>
                        <a:rPr lang="tr-TR" sz="1600" b="0" dirty="0">
                          <a:solidFill>
                            <a:srgbClr val="002060"/>
                          </a:solidFill>
                          <a:effectLst/>
                          <a:latin typeface="Calibri" panose="020F0502020204030204" pitchFamily="34" charset="0"/>
                          <a:cs typeface="Calibri" panose="020F0502020204030204" pitchFamily="34" charset="0"/>
                        </a:rPr>
                        <a:t>1,125 </a:t>
                      </a:r>
                      <a:r>
                        <a:rPr lang="tr-TR" sz="1600" b="0" dirty="0" err="1">
                          <a:solidFill>
                            <a:srgbClr val="002060"/>
                          </a:solidFill>
                          <a:effectLst/>
                          <a:latin typeface="Calibri" panose="020F0502020204030204" pitchFamily="34" charset="0"/>
                          <a:cs typeface="Calibri" panose="020F0502020204030204" pitchFamily="34" charset="0"/>
                        </a:rPr>
                        <a:t>dk</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68223">
                <a:tc>
                  <a:txBody>
                    <a:bodyPr/>
                    <a:lstStyle/>
                    <a:p>
                      <a:pPr marL="54610">
                        <a:lnSpc>
                          <a:spcPts val="1245"/>
                        </a:lnSpc>
                        <a:spcAft>
                          <a:spcPts val="0"/>
                        </a:spcAft>
                      </a:pPr>
                      <a:endParaRPr lang="tr-TR" sz="1600" dirty="0">
                        <a:solidFill>
                          <a:srgbClr val="002060"/>
                        </a:solidFill>
                        <a:effectLst/>
                        <a:latin typeface="Calibri" panose="020F0502020204030204" pitchFamily="34" charset="0"/>
                        <a:cs typeface="Calibri" panose="020F0502020204030204" pitchFamily="34" charset="0"/>
                      </a:endParaRPr>
                    </a:p>
                    <a:p>
                      <a:pPr marL="54610">
                        <a:lnSpc>
                          <a:spcPts val="1245"/>
                        </a:lnSpc>
                        <a:spcAft>
                          <a:spcPts val="0"/>
                        </a:spcAft>
                      </a:pPr>
                      <a:r>
                        <a:rPr lang="tr-TR" sz="1600" dirty="0">
                          <a:solidFill>
                            <a:srgbClr val="002060"/>
                          </a:solidFill>
                          <a:effectLst/>
                          <a:latin typeface="Calibri" panose="020F0502020204030204" pitchFamily="34" charset="0"/>
                          <a:cs typeface="Calibri" panose="020F0502020204030204" pitchFamily="34" charset="0"/>
                        </a:rPr>
                        <a:t>Sosyal Bilimler-2</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8590" marR="128270" algn="ctr">
                        <a:lnSpc>
                          <a:spcPts val="1245"/>
                        </a:lnSpc>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148590" marR="128270" algn="ctr">
                        <a:lnSpc>
                          <a:spcPts val="1245"/>
                        </a:lnSpc>
                        <a:spcAft>
                          <a:spcPts val="0"/>
                        </a:spcAft>
                      </a:pPr>
                      <a:r>
                        <a:rPr lang="tr-TR" sz="1600" b="0" dirty="0">
                          <a:solidFill>
                            <a:srgbClr val="002060"/>
                          </a:solidFill>
                          <a:effectLst/>
                          <a:latin typeface="Calibri" panose="020F0502020204030204" pitchFamily="34" charset="0"/>
                          <a:cs typeface="Calibri" panose="020F0502020204030204" pitchFamily="34" charset="0"/>
                        </a:rPr>
                        <a:t>40</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3"/>
                  </a:ext>
                </a:extLst>
              </a:tr>
              <a:tr h="264045">
                <a:tc>
                  <a:txBody>
                    <a:bodyPr/>
                    <a:lstStyle/>
                    <a:p>
                      <a:pPr marL="54610">
                        <a:lnSpc>
                          <a:spcPts val="1245"/>
                        </a:lnSpc>
                        <a:spcAft>
                          <a:spcPts val="0"/>
                        </a:spcAft>
                      </a:pPr>
                      <a:endParaRPr lang="tr-TR" sz="1600" dirty="0">
                        <a:solidFill>
                          <a:srgbClr val="002060"/>
                        </a:solidFill>
                        <a:effectLst/>
                        <a:latin typeface="Calibri" panose="020F0502020204030204" pitchFamily="34" charset="0"/>
                        <a:cs typeface="Calibri" panose="020F0502020204030204" pitchFamily="34" charset="0"/>
                      </a:endParaRPr>
                    </a:p>
                    <a:p>
                      <a:pPr marL="54610">
                        <a:lnSpc>
                          <a:spcPts val="1245"/>
                        </a:lnSpc>
                        <a:spcAft>
                          <a:spcPts val="0"/>
                        </a:spcAft>
                      </a:pPr>
                      <a:r>
                        <a:rPr lang="tr-TR" sz="1600" dirty="0">
                          <a:solidFill>
                            <a:srgbClr val="002060"/>
                          </a:solidFill>
                          <a:effectLst/>
                          <a:latin typeface="Calibri" panose="020F0502020204030204" pitchFamily="34" charset="0"/>
                          <a:cs typeface="Calibri" panose="020F0502020204030204" pitchFamily="34" charset="0"/>
                        </a:rPr>
                        <a:t>Matema</a:t>
                      </a:r>
                      <a:r>
                        <a:rPr lang="tr-TR" sz="1600" baseline="0" dirty="0">
                          <a:solidFill>
                            <a:srgbClr val="002060"/>
                          </a:solidFill>
                          <a:effectLst/>
                          <a:latin typeface="Calibri" panose="020F0502020204030204" pitchFamily="34" charset="0"/>
                          <a:cs typeface="Calibri" panose="020F0502020204030204" pitchFamily="34" charset="0"/>
                        </a:rPr>
                        <a:t>t</a:t>
                      </a:r>
                      <a:r>
                        <a:rPr lang="tr-TR" sz="1600" dirty="0">
                          <a:solidFill>
                            <a:srgbClr val="002060"/>
                          </a:solidFill>
                          <a:effectLst/>
                          <a:latin typeface="Calibri" panose="020F0502020204030204" pitchFamily="34" charset="0"/>
                          <a:cs typeface="Calibri" panose="020F0502020204030204" pitchFamily="34" charset="0"/>
                        </a:rPr>
                        <a:t>ik</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8590" marR="128270" algn="ctr">
                        <a:lnSpc>
                          <a:spcPts val="1245"/>
                        </a:lnSpc>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148590" marR="128270" algn="ctr">
                        <a:lnSpc>
                          <a:spcPts val="1245"/>
                        </a:lnSpc>
                        <a:spcAft>
                          <a:spcPts val="0"/>
                        </a:spcAft>
                      </a:pPr>
                      <a:r>
                        <a:rPr lang="tr-TR" sz="1600" b="0" dirty="0">
                          <a:solidFill>
                            <a:srgbClr val="002060"/>
                          </a:solidFill>
                          <a:effectLst/>
                          <a:latin typeface="Calibri" panose="020F0502020204030204" pitchFamily="34" charset="0"/>
                          <a:cs typeface="Calibri" panose="020F0502020204030204" pitchFamily="34" charset="0"/>
                        </a:rPr>
                        <a:t>40</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4"/>
                  </a:ext>
                </a:extLst>
              </a:tr>
              <a:tr h="267889">
                <a:tc>
                  <a:txBody>
                    <a:bodyPr/>
                    <a:lstStyle/>
                    <a:p>
                      <a:pPr marL="54610">
                        <a:lnSpc>
                          <a:spcPts val="1250"/>
                        </a:lnSpc>
                        <a:spcAft>
                          <a:spcPts val="0"/>
                        </a:spcAft>
                      </a:pPr>
                      <a:endParaRPr lang="tr-TR" sz="1600" dirty="0">
                        <a:solidFill>
                          <a:srgbClr val="002060"/>
                        </a:solidFill>
                        <a:effectLst/>
                        <a:latin typeface="Calibri" panose="020F0502020204030204" pitchFamily="34" charset="0"/>
                        <a:cs typeface="Calibri" panose="020F0502020204030204" pitchFamily="34" charset="0"/>
                      </a:endParaRPr>
                    </a:p>
                    <a:p>
                      <a:pPr marL="54610">
                        <a:lnSpc>
                          <a:spcPts val="1250"/>
                        </a:lnSpc>
                        <a:spcAft>
                          <a:spcPts val="0"/>
                        </a:spcAft>
                      </a:pPr>
                      <a:r>
                        <a:rPr lang="tr-TR" sz="1600" dirty="0">
                          <a:solidFill>
                            <a:srgbClr val="002060"/>
                          </a:solidFill>
                          <a:effectLst/>
                          <a:latin typeface="Calibri" panose="020F0502020204030204" pitchFamily="34" charset="0"/>
                          <a:cs typeface="Calibri" panose="020F0502020204030204" pitchFamily="34" charset="0"/>
                        </a:rPr>
                        <a:t>Fen Bilimleri</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8590" marR="128270" algn="ctr">
                        <a:lnSpc>
                          <a:spcPts val="1250"/>
                        </a:lnSpc>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148590" marR="128270" algn="ctr">
                        <a:lnSpc>
                          <a:spcPts val="1250"/>
                        </a:lnSpc>
                        <a:spcAft>
                          <a:spcPts val="0"/>
                        </a:spcAft>
                      </a:pPr>
                      <a:r>
                        <a:rPr lang="tr-TR" sz="1600" b="0" dirty="0">
                          <a:solidFill>
                            <a:srgbClr val="002060"/>
                          </a:solidFill>
                          <a:effectLst/>
                          <a:latin typeface="Calibri" panose="020F0502020204030204" pitchFamily="34" charset="0"/>
                          <a:cs typeface="Calibri" panose="020F0502020204030204" pitchFamily="34" charset="0"/>
                        </a:rPr>
                        <a:t>40</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5"/>
                  </a:ext>
                </a:extLst>
              </a:tr>
              <a:tr h="661782">
                <a:tc>
                  <a:txBody>
                    <a:bodyPr/>
                    <a:lstStyle/>
                    <a:p>
                      <a:pPr>
                        <a:spcBef>
                          <a:spcPts val="10"/>
                        </a:spcBef>
                        <a:spcAft>
                          <a:spcPts val="0"/>
                        </a:spcAft>
                      </a:pPr>
                      <a:r>
                        <a:rPr lang="tr-TR" sz="1600" dirty="0">
                          <a:solidFill>
                            <a:srgbClr val="002060"/>
                          </a:solidFill>
                          <a:effectLst/>
                          <a:latin typeface="Calibri" panose="020F0502020204030204" pitchFamily="34" charset="0"/>
                          <a:cs typeface="Calibri" panose="020F0502020204030204" pitchFamily="34" charset="0"/>
                        </a:rPr>
                        <a:t> </a:t>
                      </a:r>
                    </a:p>
                    <a:p>
                      <a:pPr marR="25400" algn="r">
                        <a:spcAft>
                          <a:spcPts val="0"/>
                        </a:spcAft>
                      </a:pPr>
                      <a:r>
                        <a:rPr lang="tr-TR" sz="1600" dirty="0">
                          <a:solidFill>
                            <a:srgbClr val="002060"/>
                          </a:solidFill>
                          <a:effectLst/>
                          <a:latin typeface="Calibri" panose="020F0502020204030204" pitchFamily="34" charset="0"/>
                          <a:cs typeface="Calibri" panose="020F0502020204030204" pitchFamily="34" charset="0"/>
                        </a:rPr>
                        <a:t>Toplam</a:t>
                      </a:r>
                      <a:endParaRPr lang="tr-TR"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10"/>
                        </a:spcBef>
                        <a:spcAft>
                          <a:spcPts val="0"/>
                        </a:spcAft>
                      </a:pPr>
                      <a:r>
                        <a:rPr lang="tr-TR" sz="1600" b="0" dirty="0">
                          <a:solidFill>
                            <a:srgbClr val="002060"/>
                          </a:solidFill>
                          <a:effectLst/>
                          <a:latin typeface="Calibri" panose="020F0502020204030204" pitchFamily="34" charset="0"/>
                          <a:cs typeface="Calibri" panose="020F0502020204030204" pitchFamily="34" charset="0"/>
                        </a:rPr>
                        <a:t> </a:t>
                      </a:r>
                    </a:p>
                    <a:p>
                      <a:pPr marL="151765" marR="128270" algn="ctr">
                        <a:spcAft>
                          <a:spcPts val="0"/>
                        </a:spcAft>
                      </a:pPr>
                      <a:r>
                        <a:rPr lang="tr-TR" sz="1600" b="0" dirty="0">
                          <a:solidFill>
                            <a:srgbClr val="002060"/>
                          </a:solidFill>
                          <a:effectLst/>
                          <a:latin typeface="Calibri" panose="020F0502020204030204" pitchFamily="34" charset="0"/>
                          <a:cs typeface="Calibri" panose="020F0502020204030204" pitchFamily="34" charset="0"/>
                        </a:rPr>
                        <a:t>160</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67005">
                        <a:lnSpc>
                          <a:spcPts val="1255"/>
                        </a:lnSpc>
                        <a:spcBef>
                          <a:spcPts val="245"/>
                        </a:spcBef>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167005">
                        <a:lnSpc>
                          <a:spcPts val="1255"/>
                        </a:lnSpc>
                        <a:spcBef>
                          <a:spcPts val="245"/>
                        </a:spcBef>
                        <a:spcAft>
                          <a:spcPts val="0"/>
                        </a:spcAft>
                      </a:pPr>
                      <a:r>
                        <a:rPr lang="tr-TR" sz="1600" b="0" dirty="0">
                          <a:solidFill>
                            <a:srgbClr val="002060"/>
                          </a:solidFill>
                          <a:effectLst/>
                          <a:latin typeface="Calibri" panose="020F0502020204030204" pitchFamily="34" charset="0"/>
                          <a:cs typeface="Calibri" panose="020F0502020204030204" pitchFamily="34" charset="0"/>
                        </a:rPr>
                        <a:t>180</a:t>
                      </a:r>
                      <a:r>
                        <a:rPr lang="tr-TR" sz="1600" b="0" spc="5" dirty="0">
                          <a:solidFill>
                            <a:srgbClr val="002060"/>
                          </a:solidFill>
                          <a:effectLst/>
                          <a:latin typeface="Calibri" panose="020F0502020204030204" pitchFamily="34" charset="0"/>
                          <a:cs typeface="Calibri" panose="020F0502020204030204" pitchFamily="34" charset="0"/>
                        </a:rPr>
                        <a:t> </a:t>
                      </a:r>
                      <a:r>
                        <a:rPr lang="tr-TR" sz="1600" b="0" dirty="0" err="1">
                          <a:solidFill>
                            <a:srgbClr val="002060"/>
                          </a:solidFill>
                          <a:effectLst/>
                          <a:latin typeface="Calibri" panose="020F0502020204030204" pitchFamily="34" charset="0"/>
                          <a:cs typeface="Calibri" panose="020F0502020204030204" pitchFamily="34" charset="0"/>
                        </a:rPr>
                        <a:t>dk</a:t>
                      </a:r>
                      <a:endParaRPr lang="tr-TR" sz="1600" b="0" dirty="0">
                        <a:solidFill>
                          <a:srgbClr val="002060"/>
                        </a:solidFill>
                        <a:effectLst/>
                        <a:latin typeface="Calibri" panose="020F0502020204030204" pitchFamily="34" charset="0"/>
                        <a:cs typeface="Calibri" panose="020F0502020204030204" pitchFamily="34" charset="0"/>
                      </a:endParaRPr>
                    </a:p>
                    <a:p>
                      <a:pPr marL="148590">
                        <a:lnSpc>
                          <a:spcPts val="1255"/>
                        </a:lnSpc>
                        <a:spcAft>
                          <a:spcPts val="0"/>
                        </a:spcAft>
                      </a:pPr>
                      <a:r>
                        <a:rPr lang="tr-TR" sz="1600" b="0" dirty="0">
                          <a:solidFill>
                            <a:srgbClr val="002060"/>
                          </a:solidFill>
                          <a:effectLst/>
                          <a:latin typeface="Calibri" panose="020F0502020204030204" pitchFamily="34" charset="0"/>
                          <a:cs typeface="Calibri" panose="020F0502020204030204" pitchFamily="34" charset="0"/>
                        </a:rPr>
                        <a:t>(3</a:t>
                      </a:r>
                      <a:r>
                        <a:rPr lang="tr-TR" sz="1600" b="0" spc="-25" dirty="0">
                          <a:solidFill>
                            <a:srgbClr val="002060"/>
                          </a:solidFill>
                          <a:effectLst/>
                          <a:latin typeface="Calibri" panose="020F0502020204030204" pitchFamily="34" charset="0"/>
                          <a:cs typeface="Calibri" panose="020F0502020204030204" pitchFamily="34" charset="0"/>
                        </a:rPr>
                        <a:t> </a:t>
                      </a:r>
                      <a:r>
                        <a:rPr lang="tr-TR" sz="1600" b="0" dirty="0">
                          <a:solidFill>
                            <a:srgbClr val="002060"/>
                          </a:solidFill>
                          <a:effectLst/>
                          <a:latin typeface="Calibri" panose="020F0502020204030204" pitchFamily="34" charset="0"/>
                          <a:cs typeface="Calibri" panose="020F0502020204030204" pitchFamily="34" charset="0"/>
                        </a:rPr>
                        <a:t>saat)</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48920">
                        <a:lnSpc>
                          <a:spcPts val="1255"/>
                        </a:lnSpc>
                        <a:spcBef>
                          <a:spcPts val="245"/>
                        </a:spcBef>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248920">
                        <a:lnSpc>
                          <a:spcPts val="1255"/>
                        </a:lnSpc>
                        <a:spcBef>
                          <a:spcPts val="245"/>
                        </a:spcBef>
                        <a:spcAft>
                          <a:spcPts val="0"/>
                        </a:spcAft>
                      </a:pPr>
                      <a:r>
                        <a:rPr lang="tr-TR" sz="1600" b="0" dirty="0">
                          <a:solidFill>
                            <a:srgbClr val="002060"/>
                          </a:solidFill>
                          <a:effectLst/>
                          <a:latin typeface="Calibri" panose="020F0502020204030204" pitchFamily="34" charset="0"/>
                          <a:cs typeface="Calibri" panose="020F0502020204030204" pitchFamily="34" charset="0"/>
                        </a:rPr>
                        <a:t>180</a:t>
                      </a:r>
                      <a:r>
                        <a:rPr lang="tr-TR" sz="1600" b="0" spc="5" dirty="0">
                          <a:solidFill>
                            <a:srgbClr val="002060"/>
                          </a:solidFill>
                          <a:effectLst/>
                          <a:latin typeface="Calibri" panose="020F0502020204030204" pitchFamily="34" charset="0"/>
                          <a:cs typeface="Calibri" panose="020F0502020204030204" pitchFamily="34" charset="0"/>
                        </a:rPr>
                        <a:t> </a:t>
                      </a:r>
                      <a:r>
                        <a:rPr lang="tr-TR" sz="1600" b="0" dirty="0" err="1">
                          <a:solidFill>
                            <a:srgbClr val="002060"/>
                          </a:solidFill>
                          <a:effectLst/>
                          <a:latin typeface="Calibri" panose="020F0502020204030204" pitchFamily="34" charset="0"/>
                          <a:cs typeface="Calibri" panose="020F0502020204030204" pitchFamily="34" charset="0"/>
                        </a:rPr>
                        <a:t>dk</a:t>
                      </a:r>
                      <a:endParaRPr lang="tr-TR" sz="1600" b="0" dirty="0">
                        <a:solidFill>
                          <a:srgbClr val="002060"/>
                        </a:solidFill>
                        <a:effectLst/>
                        <a:latin typeface="Calibri" panose="020F0502020204030204" pitchFamily="34" charset="0"/>
                        <a:cs typeface="Calibri" panose="020F0502020204030204" pitchFamily="34" charset="0"/>
                      </a:endParaRPr>
                    </a:p>
                    <a:p>
                      <a:pPr marL="212725">
                        <a:lnSpc>
                          <a:spcPts val="1255"/>
                        </a:lnSpc>
                        <a:spcAft>
                          <a:spcPts val="0"/>
                        </a:spcAft>
                      </a:pPr>
                      <a:r>
                        <a:rPr lang="tr-TR" sz="1600" b="0" dirty="0">
                          <a:solidFill>
                            <a:srgbClr val="002060"/>
                          </a:solidFill>
                          <a:effectLst/>
                          <a:latin typeface="Calibri" panose="020F0502020204030204" pitchFamily="34" charset="0"/>
                          <a:cs typeface="Calibri" panose="020F0502020204030204" pitchFamily="34" charset="0"/>
                        </a:rPr>
                        <a:t>(3</a:t>
                      </a:r>
                      <a:r>
                        <a:rPr lang="tr-TR" sz="1600" b="0" spc="-25" dirty="0">
                          <a:solidFill>
                            <a:srgbClr val="002060"/>
                          </a:solidFill>
                          <a:effectLst/>
                          <a:latin typeface="Calibri" panose="020F0502020204030204" pitchFamily="34" charset="0"/>
                          <a:cs typeface="Calibri" panose="020F0502020204030204" pitchFamily="34" charset="0"/>
                        </a:rPr>
                        <a:t> </a:t>
                      </a:r>
                      <a:r>
                        <a:rPr lang="tr-TR" sz="1600" b="0" dirty="0">
                          <a:solidFill>
                            <a:srgbClr val="002060"/>
                          </a:solidFill>
                          <a:effectLst/>
                          <a:latin typeface="Calibri" panose="020F0502020204030204" pitchFamily="34" charset="0"/>
                          <a:cs typeface="Calibri" panose="020F0502020204030204" pitchFamily="34" charset="0"/>
                        </a:rPr>
                        <a:t>saat)</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0825">
                        <a:lnSpc>
                          <a:spcPts val="1255"/>
                        </a:lnSpc>
                        <a:spcBef>
                          <a:spcPts val="245"/>
                        </a:spcBef>
                        <a:spcAft>
                          <a:spcPts val="0"/>
                        </a:spcAft>
                      </a:pPr>
                      <a:endParaRPr lang="tr-TR" sz="1600" b="0" dirty="0">
                        <a:solidFill>
                          <a:srgbClr val="002060"/>
                        </a:solidFill>
                        <a:effectLst/>
                        <a:latin typeface="Calibri" panose="020F0502020204030204" pitchFamily="34" charset="0"/>
                        <a:cs typeface="Calibri" panose="020F0502020204030204" pitchFamily="34" charset="0"/>
                      </a:endParaRPr>
                    </a:p>
                    <a:p>
                      <a:pPr marL="250825">
                        <a:lnSpc>
                          <a:spcPts val="1255"/>
                        </a:lnSpc>
                        <a:spcBef>
                          <a:spcPts val="245"/>
                        </a:spcBef>
                        <a:spcAft>
                          <a:spcPts val="0"/>
                        </a:spcAft>
                      </a:pPr>
                      <a:r>
                        <a:rPr lang="tr-TR" sz="1600" b="0" dirty="0">
                          <a:solidFill>
                            <a:srgbClr val="002060"/>
                          </a:solidFill>
                          <a:effectLst/>
                          <a:latin typeface="Calibri" panose="020F0502020204030204" pitchFamily="34" charset="0"/>
                          <a:cs typeface="Calibri" panose="020F0502020204030204" pitchFamily="34" charset="0"/>
                        </a:rPr>
                        <a:t>180</a:t>
                      </a:r>
                      <a:r>
                        <a:rPr lang="tr-TR" sz="1600" b="0" spc="5" dirty="0">
                          <a:solidFill>
                            <a:srgbClr val="002060"/>
                          </a:solidFill>
                          <a:effectLst/>
                          <a:latin typeface="Calibri" panose="020F0502020204030204" pitchFamily="34" charset="0"/>
                          <a:cs typeface="Calibri" panose="020F0502020204030204" pitchFamily="34" charset="0"/>
                        </a:rPr>
                        <a:t> </a:t>
                      </a:r>
                      <a:r>
                        <a:rPr lang="tr-TR" sz="1600" b="0" dirty="0" err="1">
                          <a:solidFill>
                            <a:srgbClr val="002060"/>
                          </a:solidFill>
                          <a:effectLst/>
                          <a:latin typeface="Calibri" panose="020F0502020204030204" pitchFamily="34" charset="0"/>
                          <a:cs typeface="Calibri" panose="020F0502020204030204" pitchFamily="34" charset="0"/>
                        </a:rPr>
                        <a:t>dk</a:t>
                      </a:r>
                      <a:endParaRPr lang="tr-TR" sz="1600" b="0" dirty="0">
                        <a:solidFill>
                          <a:srgbClr val="002060"/>
                        </a:solidFill>
                        <a:effectLst/>
                        <a:latin typeface="Calibri" panose="020F0502020204030204" pitchFamily="34" charset="0"/>
                        <a:cs typeface="Calibri" panose="020F0502020204030204" pitchFamily="34" charset="0"/>
                      </a:endParaRPr>
                    </a:p>
                    <a:p>
                      <a:pPr marL="229870">
                        <a:lnSpc>
                          <a:spcPts val="1255"/>
                        </a:lnSpc>
                        <a:spcAft>
                          <a:spcPts val="0"/>
                        </a:spcAft>
                      </a:pPr>
                      <a:r>
                        <a:rPr lang="tr-TR" sz="1600" b="0" dirty="0">
                          <a:solidFill>
                            <a:srgbClr val="002060"/>
                          </a:solidFill>
                          <a:effectLst/>
                          <a:latin typeface="Calibri" panose="020F0502020204030204" pitchFamily="34" charset="0"/>
                          <a:cs typeface="Calibri" panose="020F0502020204030204" pitchFamily="34" charset="0"/>
                        </a:rPr>
                        <a:t>(3</a:t>
                      </a:r>
                      <a:r>
                        <a:rPr lang="tr-TR" sz="1600" b="0" spc="-25" dirty="0">
                          <a:solidFill>
                            <a:srgbClr val="002060"/>
                          </a:solidFill>
                          <a:effectLst/>
                          <a:latin typeface="Calibri" panose="020F0502020204030204" pitchFamily="34" charset="0"/>
                          <a:cs typeface="Calibri" panose="020F0502020204030204" pitchFamily="34" charset="0"/>
                        </a:rPr>
                        <a:t> </a:t>
                      </a:r>
                      <a:r>
                        <a:rPr lang="tr-TR" sz="1600" b="0" dirty="0">
                          <a:solidFill>
                            <a:srgbClr val="002060"/>
                          </a:solidFill>
                          <a:effectLst/>
                          <a:latin typeface="Calibri" panose="020F0502020204030204" pitchFamily="34" charset="0"/>
                          <a:cs typeface="Calibri" panose="020F0502020204030204" pitchFamily="34" charset="0"/>
                        </a:rPr>
                        <a:t>saat)</a:t>
                      </a:r>
                      <a:endParaRPr lang="tr-TR" sz="16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bl>
          </a:graphicData>
        </a:graphic>
      </p:graphicFrame>
      <p:sp>
        <p:nvSpPr>
          <p:cNvPr id="2" name="Unvan 1"/>
          <p:cNvSpPr>
            <a:spLocks noGrp="1"/>
          </p:cNvSpPr>
          <p:nvPr>
            <p:ph type="title"/>
          </p:nvPr>
        </p:nvSpPr>
        <p:spPr>
          <a:xfrm>
            <a:off x="2647316" y="245833"/>
            <a:ext cx="7341649" cy="670560"/>
          </a:xfrm>
        </p:spPr>
        <p:txBody>
          <a:bodyPr>
            <a:normAutofit/>
          </a:bodyPr>
          <a:lstStyle/>
          <a:p>
            <a:r>
              <a:rPr lang="tr-TR" sz="3800" b="1" dirty="0">
                <a:solidFill>
                  <a:schemeClr val="tx1"/>
                </a:solidFill>
                <a:latin typeface="Calibri" panose="020F0502020204030204" pitchFamily="34" charset="0"/>
                <a:cs typeface="Calibri" panose="020F0502020204030204" pitchFamily="34" charset="0"/>
              </a:rPr>
              <a:t>ALAN YETERLİK TESTİ SÜRELERİ</a:t>
            </a:r>
          </a:p>
        </p:txBody>
      </p:sp>
      <p:graphicFrame>
        <p:nvGraphicFramePr>
          <p:cNvPr id="8" name="Tablo 7"/>
          <p:cNvGraphicFramePr>
            <a:graphicFrameLocks noGrp="1"/>
          </p:cNvGraphicFramePr>
          <p:nvPr>
            <p:extLst>
              <p:ext uri="{D42A27DB-BD31-4B8C-83A1-F6EECF244321}">
                <p14:modId xmlns:p14="http://schemas.microsoft.com/office/powerpoint/2010/main" val="2145985915"/>
              </p:ext>
            </p:extLst>
          </p:nvPr>
        </p:nvGraphicFramePr>
        <p:xfrm>
          <a:off x="2674191" y="5035329"/>
          <a:ext cx="7727589" cy="1512824"/>
        </p:xfrm>
        <a:graphic>
          <a:graphicData uri="http://schemas.openxmlformats.org/drawingml/2006/table">
            <a:tbl>
              <a:tblPr firstRow="1" firstCol="1" lastRow="1" lastCol="1" bandRow="1" bandCol="1"/>
              <a:tblGrid>
                <a:gridCol w="3330128">
                  <a:extLst>
                    <a:ext uri="{9D8B030D-6E8A-4147-A177-3AD203B41FA5}">
                      <a16:colId xmlns:a16="http://schemas.microsoft.com/office/drawing/2014/main" xmlns="" val="20000"/>
                    </a:ext>
                  </a:extLst>
                </a:gridCol>
                <a:gridCol w="1107821">
                  <a:extLst>
                    <a:ext uri="{9D8B030D-6E8A-4147-A177-3AD203B41FA5}">
                      <a16:colId xmlns:a16="http://schemas.microsoft.com/office/drawing/2014/main" xmlns="" val="20001"/>
                    </a:ext>
                  </a:extLst>
                </a:gridCol>
                <a:gridCol w="3289640">
                  <a:extLst>
                    <a:ext uri="{9D8B030D-6E8A-4147-A177-3AD203B41FA5}">
                      <a16:colId xmlns:a16="http://schemas.microsoft.com/office/drawing/2014/main" xmlns="" val="20002"/>
                    </a:ext>
                  </a:extLst>
                </a:gridCol>
              </a:tblGrid>
              <a:tr h="622857">
                <a:tc>
                  <a:txBody>
                    <a:bodyPr/>
                    <a:lstStyle/>
                    <a:p>
                      <a:pPr>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 </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p>
                      <a:pPr marL="54610">
                        <a:spcBef>
                          <a:spcPts val="5"/>
                        </a:spcBef>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Testler</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A8D9"/>
                    </a:solidFill>
                  </a:tcPr>
                </a:tc>
                <a:tc>
                  <a:txBody>
                    <a:bodyPr/>
                    <a:lstStyle/>
                    <a:p>
                      <a:pPr>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 </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p>
                      <a:pPr marL="72390" marR="113665" indent="33020">
                        <a:spcBef>
                          <a:spcPts val="5"/>
                        </a:spcBef>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Soru Sayısı</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A8D9"/>
                    </a:solidFill>
                  </a:tcPr>
                </a:tc>
                <a:tc>
                  <a:txBody>
                    <a:bodyPr/>
                    <a:lstStyle/>
                    <a:p>
                      <a:pPr>
                        <a:spcBef>
                          <a:spcPts val="5"/>
                        </a:spcBef>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 </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p>
                      <a:pPr marL="295910" indent="-226060">
                        <a:lnSpc>
                          <a:spcPct val="92000"/>
                        </a:lnSpc>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Cevaplanacak Soru Sayısına Göre Soru Başına Ortalama Süre</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A8D9"/>
                    </a:solidFill>
                  </a:tcPr>
                </a:tc>
                <a:extLst>
                  <a:ext uri="{0D108BD9-81ED-4DB2-BD59-A6C34878D82A}">
                    <a16:rowId xmlns:a16="http://schemas.microsoft.com/office/drawing/2014/main" xmlns="" val="10000"/>
                  </a:ext>
                </a:extLst>
              </a:tr>
              <a:tr h="308314">
                <a:tc>
                  <a:txBody>
                    <a:bodyPr/>
                    <a:lstStyle/>
                    <a:p>
                      <a:pPr>
                        <a:spcBef>
                          <a:spcPts val="35"/>
                        </a:spcBef>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 </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p>
                      <a:pPr marL="5715">
                        <a:lnSpc>
                          <a:spcPts val="1400"/>
                        </a:lnSpc>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Yabancı Dil</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 </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p>
                      <a:pPr marL="231140">
                        <a:lnSpc>
                          <a:spcPts val="1400"/>
                        </a:lnSpc>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80</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 </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p>
                      <a:pPr marL="994410" marR="980440" algn="ctr">
                        <a:lnSpc>
                          <a:spcPts val="1400"/>
                        </a:lnSpc>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1,5 dk.</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13505">
                <a:tc>
                  <a:txBody>
                    <a:bodyPr/>
                    <a:lstStyle/>
                    <a:p>
                      <a:pPr>
                        <a:spcBef>
                          <a:spcPts val="5"/>
                        </a:spcBef>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 </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p>
                      <a:pPr marR="29210" algn="r">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Toplam</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5"/>
                        </a:spcBef>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 </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p>
                      <a:pPr marL="212725">
                        <a:spcAft>
                          <a:spcPts val="0"/>
                        </a:spcAft>
                      </a:pPr>
                      <a:r>
                        <a:rPr lang="tr-TR" sz="1500" b="1">
                          <a:effectLst/>
                          <a:latin typeface="Calibri" panose="020F0502020204030204" pitchFamily="34" charset="0"/>
                          <a:ea typeface="Times New Roman" panose="02020603050405020304" pitchFamily="18" charset="0"/>
                          <a:cs typeface="Calibri" panose="020F0502020204030204" pitchFamily="34" charset="0"/>
                        </a:rPr>
                        <a:t>80</a:t>
                      </a:r>
                      <a:endParaRPr lang="tr-TR" sz="150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5"/>
                        </a:spcBef>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 </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p>
                      <a:pPr marL="994410" marR="992505" algn="ctr">
                        <a:lnSpc>
                          <a:spcPts val="1400"/>
                        </a:lnSpc>
                        <a:spcAft>
                          <a:spcPts val="0"/>
                        </a:spcAft>
                      </a:pPr>
                      <a:r>
                        <a:rPr lang="tr-TR" sz="1500" b="1" dirty="0">
                          <a:effectLst/>
                          <a:latin typeface="Calibri" panose="020F0502020204030204" pitchFamily="34" charset="0"/>
                          <a:ea typeface="Times New Roman" panose="02020603050405020304" pitchFamily="18" charset="0"/>
                          <a:cs typeface="Calibri" panose="020F0502020204030204" pitchFamily="34" charset="0"/>
                        </a:rPr>
                        <a:t>120 dk.</a:t>
                      </a:r>
                      <a:endParaRPr lang="tr-TR"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236012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03712" y="2420889"/>
            <a:ext cx="4320480" cy="1512168"/>
          </a:xfrm>
        </p:spPr>
        <p:txBody>
          <a:bodyPr>
            <a:normAutofit/>
          </a:bodyPr>
          <a:lstStyle/>
          <a:p>
            <a:endParaRPr lang="tr-TR" sz="200" dirty="0"/>
          </a:p>
        </p:txBody>
      </p:sp>
      <p:sp>
        <p:nvSpPr>
          <p:cNvPr id="2" name="Başlık 1"/>
          <p:cNvSpPr>
            <a:spLocks noGrp="1"/>
          </p:cNvSpPr>
          <p:nvPr>
            <p:ph type="title"/>
          </p:nvPr>
        </p:nvSpPr>
        <p:spPr>
          <a:xfrm flipV="1">
            <a:off x="3935760" y="1326204"/>
            <a:ext cx="4320480" cy="45719"/>
          </a:xfrm>
        </p:spPr>
        <p:txBody>
          <a:bodyPr>
            <a:normAutofit fontScale="90000"/>
          </a:bodyPr>
          <a:lstStyle/>
          <a:p>
            <a:r>
              <a:rPr lang="tr-TR" sz="200" b="1" dirty="0">
                <a:solidFill>
                  <a:srgbClr val="0070C0"/>
                </a:solidFill>
              </a:rPr>
              <a:t>AYT PUAN HESAPLAMA KOŞULU</a:t>
            </a:r>
          </a:p>
        </p:txBody>
      </p:sp>
      <p:pic>
        <p:nvPicPr>
          <p:cNvPr id="3074" name="Picture 2" descr="C:\Users\Senay\Desktop\2018 yks başvurusu\ayt koşulu.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1988" y="354165"/>
            <a:ext cx="8047099" cy="6283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0208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37428" y="720886"/>
            <a:ext cx="8377355" cy="615977"/>
          </a:xfrm>
          <a:solidFill>
            <a:srgbClr val="92D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fontScale="90000"/>
          </a:bodyPr>
          <a:lstStyle/>
          <a:p>
            <a:pPr algn="ctr"/>
            <a:r>
              <a:rPr lang="tr-TR" dirty="0">
                <a:solidFill>
                  <a:srgbClr val="FF0000"/>
                </a:solidFill>
                <a:latin typeface="Arial" panose="020B0604020202020204" pitchFamily="34" charset="0"/>
                <a:cs typeface="Arial" panose="020B0604020202020204" pitchFamily="34" charset="0"/>
              </a:rPr>
              <a:t>BARAJLAR</a:t>
            </a:r>
          </a:p>
        </p:txBody>
      </p:sp>
      <p:sp>
        <p:nvSpPr>
          <p:cNvPr id="13" name="Dikdörtgen 12"/>
          <p:cNvSpPr/>
          <p:nvPr/>
        </p:nvSpPr>
        <p:spPr>
          <a:xfrm rot="10800000" flipV="1">
            <a:off x="4526510" y="1967704"/>
            <a:ext cx="1569492" cy="1330593"/>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ln w="10160">
                  <a:solidFill>
                    <a:srgbClr val="42B051"/>
                  </a:solidFill>
                  <a:prstDash val="solid"/>
                </a:ln>
                <a:solidFill>
                  <a:srgbClr val="FFFFFF"/>
                </a:solidFill>
                <a:effectLst>
                  <a:outerShdw blurRad="38100" dist="22860" dir="5400000" algn="tl" rotWithShape="0">
                    <a:srgbClr val="000000">
                      <a:alpha val="30000"/>
                    </a:srgbClr>
                  </a:outerShdw>
                </a:effectLst>
                <a:latin typeface="Calibri" pitchFamily="34" charset="0"/>
                <a:cs typeface="Calibri" pitchFamily="34" charset="0"/>
              </a:rPr>
              <a:t>HUKUK  </a:t>
            </a:r>
          </a:p>
          <a:p>
            <a:pPr algn="ctr"/>
            <a:r>
              <a:rPr lang="tr-TR" b="1" dirty="0">
                <a:ln w="10160">
                  <a:solidFill>
                    <a:srgbClr val="42B051"/>
                  </a:solidFill>
                  <a:prstDash val="solid"/>
                </a:ln>
                <a:solidFill>
                  <a:srgbClr val="FFFFFF"/>
                </a:solidFill>
                <a:effectLst>
                  <a:outerShdw blurRad="38100" dist="22860" dir="5400000" algn="tl" rotWithShape="0">
                    <a:srgbClr val="000000">
                      <a:alpha val="30000"/>
                    </a:srgbClr>
                  </a:outerShdw>
                </a:effectLst>
                <a:latin typeface="Calibri" pitchFamily="34" charset="0"/>
                <a:cs typeface="Calibri" pitchFamily="34" charset="0"/>
              </a:rPr>
              <a:t>150 BİN</a:t>
            </a:r>
          </a:p>
        </p:txBody>
      </p:sp>
      <p:sp>
        <p:nvSpPr>
          <p:cNvPr id="15" name="Dikdörtgen 14"/>
          <p:cNvSpPr/>
          <p:nvPr/>
        </p:nvSpPr>
        <p:spPr>
          <a:xfrm>
            <a:off x="6530427" y="1967700"/>
            <a:ext cx="1601908" cy="1376312"/>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spc="50" dirty="0">
                <a:ln w="9525" cmpd="sng">
                  <a:solidFill>
                    <a:srgbClr val="5FCBEF"/>
                  </a:solidFill>
                  <a:prstDash val="solid"/>
                </a:ln>
                <a:solidFill>
                  <a:srgbClr val="70AD47">
                    <a:tint val="1000"/>
                  </a:srgbClr>
                </a:solidFill>
                <a:effectLst>
                  <a:glow rad="38100">
                    <a:srgbClr val="5FCBEF">
                      <a:alpha val="40000"/>
                    </a:srgbClr>
                  </a:glow>
                </a:effectLst>
                <a:latin typeface="Calibri" pitchFamily="34" charset="0"/>
                <a:cs typeface="Calibri" pitchFamily="34" charset="0"/>
              </a:rPr>
              <a:t>TIP </a:t>
            </a:r>
          </a:p>
          <a:p>
            <a:pPr algn="ctr"/>
            <a:r>
              <a:rPr lang="tr-TR" b="1" spc="50" dirty="0">
                <a:ln w="9525" cmpd="sng">
                  <a:solidFill>
                    <a:srgbClr val="5FCBEF"/>
                  </a:solidFill>
                  <a:prstDash val="solid"/>
                </a:ln>
                <a:solidFill>
                  <a:srgbClr val="70AD47">
                    <a:tint val="1000"/>
                  </a:srgbClr>
                </a:solidFill>
                <a:effectLst>
                  <a:glow rad="38100">
                    <a:srgbClr val="5FCBEF">
                      <a:alpha val="40000"/>
                    </a:srgbClr>
                  </a:glow>
                </a:effectLst>
                <a:latin typeface="Calibri" pitchFamily="34" charset="0"/>
                <a:cs typeface="Calibri" pitchFamily="34" charset="0"/>
              </a:rPr>
              <a:t>40 BİN</a:t>
            </a:r>
          </a:p>
        </p:txBody>
      </p:sp>
      <p:sp>
        <p:nvSpPr>
          <p:cNvPr id="17" name="Dikdörtgen 16"/>
          <p:cNvSpPr/>
          <p:nvPr/>
        </p:nvSpPr>
        <p:spPr>
          <a:xfrm>
            <a:off x="4496657" y="3585895"/>
            <a:ext cx="1629199" cy="1394008"/>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ln w="10160">
                  <a:solidFill>
                    <a:srgbClr val="42B051"/>
                  </a:solidFill>
                  <a:prstDash val="solid"/>
                </a:ln>
                <a:solidFill>
                  <a:srgbClr val="FFFFFF"/>
                </a:solidFill>
                <a:effectLst>
                  <a:outerShdw blurRad="38100" dist="22860" dir="5400000" algn="tl" rotWithShape="0">
                    <a:srgbClr val="000000">
                      <a:alpha val="30000"/>
                    </a:srgbClr>
                  </a:outerShdw>
                </a:effectLst>
                <a:latin typeface="Calibri" pitchFamily="34" charset="0"/>
                <a:cs typeface="Calibri" pitchFamily="34" charset="0"/>
              </a:rPr>
              <a:t>MÜHENDİSLİK 240 BİN</a:t>
            </a:r>
          </a:p>
        </p:txBody>
      </p:sp>
      <p:sp>
        <p:nvSpPr>
          <p:cNvPr id="18" name="Dikdörtgen 17"/>
          <p:cNvSpPr/>
          <p:nvPr/>
        </p:nvSpPr>
        <p:spPr>
          <a:xfrm>
            <a:off x="6530427" y="3514646"/>
            <a:ext cx="1601908" cy="140944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spc="50" dirty="0">
                <a:ln w="9525" cmpd="sng">
                  <a:solidFill>
                    <a:srgbClr val="5FCBEF"/>
                  </a:solidFill>
                  <a:prstDash val="solid"/>
                </a:ln>
                <a:solidFill>
                  <a:srgbClr val="70AD47">
                    <a:tint val="1000"/>
                  </a:srgbClr>
                </a:solidFill>
                <a:effectLst>
                  <a:glow rad="38100">
                    <a:srgbClr val="5FCBEF">
                      <a:alpha val="40000"/>
                    </a:srgbClr>
                  </a:glow>
                </a:effectLst>
                <a:latin typeface="Calibri" pitchFamily="34" charset="0"/>
                <a:cs typeface="Calibri" pitchFamily="34" charset="0"/>
              </a:rPr>
              <a:t>MİMARLIK</a:t>
            </a:r>
            <a:r>
              <a:rPr lang="tr-TR" dirty="0">
                <a:ln w="0"/>
                <a:solidFill>
                  <a:prstClr val="black"/>
                </a:solidFill>
                <a:effectLst>
                  <a:outerShdw blurRad="38100" dist="19050" dir="2700000" algn="tl" rotWithShape="0">
                    <a:prstClr val="black">
                      <a:alpha val="40000"/>
                    </a:prstClr>
                  </a:outerShdw>
                </a:effectLst>
                <a:latin typeface="Calibri" pitchFamily="34" charset="0"/>
                <a:cs typeface="Calibri" pitchFamily="34" charset="0"/>
              </a:rPr>
              <a:t>     </a:t>
            </a:r>
            <a:r>
              <a:rPr lang="tr-TR" b="1" spc="50" dirty="0">
                <a:ln w="9525" cmpd="sng">
                  <a:solidFill>
                    <a:srgbClr val="5FCBEF"/>
                  </a:solidFill>
                  <a:prstDash val="solid"/>
                </a:ln>
                <a:solidFill>
                  <a:srgbClr val="70AD47">
                    <a:tint val="1000"/>
                  </a:srgbClr>
                </a:solidFill>
                <a:effectLst>
                  <a:glow rad="38100">
                    <a:srgbClr val="5FCBEF">
                      <a:alpha val="40000"/>
                    </a:srgbClr>
                  </a:glow>
                </a:effectLst>
                <a:latin typeface="Calibri" pitchFamily="34" charset="0"/>
                <a:cs typeface="Calibri" pitchFamily="34" charset="0"/>
              </a:rPr>
              <a:t>200</a:t>
            </a:r>
            <a:r>
              <a:rPr lang="tr-TR" dirty="0">
                <a:ln w="0"/>
                <a:solidFill>
                  <a:prstClr val="black"/>
                </a:solidFill>
                <a:effectLst>
                  <a:outerShdw blurRad="38100" dist="19050" dir="2700000" algn="tl" rotWithShape="0">
                    <a:prstClr val="black">
                      <a:alpha val="40000"/>
                    </a:prstClr>
                  </a:outerShdw>
                </a:effectLst>
                <a:latin typeface="Calibri" pitchFamily="34" charset="0"/>
                <a:cs typeface="Calibri" pitchFamily="34" charset="0"/>
              </a:rPr>
              <a:t> </a:t>
            </a:r>
            <a:r>
              <a:rPr lang="tr-TR" b="1" spc="50" dirty="0">
                <a:ln w="9525" cmpd="sng">
                  <a:solidFill>
                    <a:srgbClr val="5FCBEF"/>
                  </a:solidFill>
                  <a:prstDash val="solid"/>
                </a:ln>
                <a:solidFill>
                  <a:srgbClr val="70AD47">
                    <a:tint val="1000"/>
                  </a:srgbClr>
                </a:solidFill>
                <a:effectLst>
                  <a:glow rad="38100">
                    <a:srgbClr val="5FCBEF">
                      <a:alpha val="40000"/>
                    </a:srgbClr>
                  </a:glow>
                </a:effectLst>
                <a:latin typeface="Calibri" pitchFamily="34" charset="0"/>
                <a:cs typeface="Calibri" pitchFamily="34" charset="0"/>
              </a:rPr>
              <a:t>BİN</a:t>
            </a:r>
            <a:endParaRPr lang="tr-TR" dirty="0">
              <a:ln w="0"/>
              <a:solidFill>
                <a:prstClr val="black"/>
              </a:solidFill>
              <a:effectLst>
                <a:outerShdw blurRad="38100" dist="19050" dir="2700000" algn="tl" rotWithShape="0">
                  <a:prstClr val="black">
                    <a:alpha val="40000"/>
                  </a:prstClr>
                </a:outerShdw>
              </a:effectLst>
              <a:latin typeface="Calibri" pitchFamily="34" charset="0"/>
              <a:cs typeface="Calibri" pitchFamily="34" charset="0"/>
            </a:endParaRPr>
          </a:p>
        </p:txBody>
      </p:sp>
      <p:sp>
        <p:nvSpPr>
          <p:cNvPr id="20" name="Sağ Ok 19"/>
          <p:cNvSpPr/>
          <p:nvPr/>
        </p:nvSpPr>
        <p:spPr>
          <a:xfrm>
            <a:off x="4527620" y="5267504"/>
            <a:ext cx="4005617" cy="820040"/>
          </a:xfrm>
          <a:prstGeom prst="rightArrow">
            <a:avLst>
              <a:gd name="adj1" fmla="val 100000"/>
              <a:gd name="adj2" fmla="val 5000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ln w="10160">
                  <a:solidFill>
                    <a:srgbClr val="42B051"/>
                  </a:solidFill>
                  <a:prstDash val="solid"/>
                </a:ln>
                <a:solidFill>
                  <a:schemeClr val="bg1"/>
                </a:solidFill>
                <a:effectLst>
                  <a:outerShdw blurRad="38100" dist="22860" dir="5400000" algn="tl" rotWithShape="0">
                    <a:srgbClr val="000000">
                      <a:alpha val="30000"/>
                    </a:srgbClr>
                  </a:outerShdw>
                </a:effectLst>
                <a:latin typeface="Calibri" pitchFamily="34" charset="0"/>
                <a:cs typeface="Calibri" pitchFamily="34" charset="0"/>
              </a:rPr>
              <a:t>EĞİTİM FAKÜLTESİ 240 BİN </a:t>
            </a:r>
          </a:p>
        </p:txBody>
      </p:sp>
    </p:spTree>
    <p:extLst>
      <p:ext uri="{BB962C8B-B14F-4D97-AF65-F5344CB8AC3E}">
        <p14:creationId xmlns:p14="http://schemas.microsoft.com/office/powerpoint/2010/main" val="4232916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noGrp="1"/>
          </p:cNvSpPr>
          <p:nvPr>
            <p:ph type="title"/>
          </p:nvPr>
        </p:nvSpPr>
        <p:spPr>
          <a:xfrm>
            <a:off x="1879874" y="419793"/>
            <a:ext cx="8311487" cy="943182"/>
          </a:xfrm>
          <a:prstGeom prst="rect">
            <a:avLst/>
          </a:prstGeom>
          <a:solidFill>
            <a:srgbClr val="92D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dirty="0">
                <a:solidFill>
                  <a:srgbClr val="FF0000"/>
                </a:solidFill>
                <a:latin typeface="Arial" panose="020B0604020202020204" pitchFamily="34" charset="0"/>
                <a:cs typeface="Arial" panose="020B0604020202020204" pitchFamily="34" charset="0"/>
              </a:rPr>
              <a:t>BARAJLAR</a:t>
            </a:r>
          </a:p>
        </p:txBody>
      </p:sp>
      <p:sp>
        <p:nvSpPr>
          <p:cNvPr id="9" name="Metin kutusu 8"/>
          <p:cNvSpPr txBox="1"/>
          <p:nvPr/>
        </p:nvSpPr>
        <p:spPr>
          <a:xfrm>
            <a:off x="595224" y="2763275"/>
            <a:ext cx="11067691" cy="3046988"/>
          </a:xfrm>
          <a:prstGeom prst="rect">
            <a:avLst/>
          </a:prstGeom>
          <a:solidFill>
            <a:srgbClr val="0070C0"/>
          </a:solidFill>
        </p:spPr>
        <p:txBody>
          <a:bodyPr wrap="square" rtlCol="0">
            <a:spAutoFit/>
          </a:bodyPr>
          <a:lstStyle/>
          <a:p>
            <a:pPr algn="ctr"/>
            <a:r>
              <a:rPr lang="tr-TR" sz="3200" spc="50" dirty="0">
                <a:ln w="9525" cmpd="sng">
                  <a:solidFill>
                    <a:srgbClr val="5FCBEF"/>
                  </a:solidFill>
                  <a:prstDash val="solid"/>
                </a:ln>
                <a:solidFill>
                  <a:srgbClr val="70AD47">
                    <a:tint val="1000"/>
                  </a:srgbClr>
                </a:solidFill>
                <a:effectLst>
                  <a:glow rad="38100">
                    <a:srgbClr val="5FCBEF">
                      <a:alpha val="40000"/>
                    </a:srgbClr>
                  </a:glow>
                </a:effectLst>
                <a:latin typeface="Calibri" pitchFamily="34" charset="0"/>
                <a:cs typeface="Calibri" pitchFamily="34" charset="0"/>
              </a:rPr>
              <a:t>2018-YKS’DEN İTİBAREN ÖZEL YETENEK SINAVI İLE ÖĞRENCİ ALAN ÖĞRETMENLİK PROGRAMLARINA (BEDEN EĞİTİMİ VE SPOR ÖĞRETMENLİĞİ,MÜZİK ÖĞRETMENLİĞİ, RESİM-İŞ ÖĞRETMENLİĞİ ) BAŞVURU YAPABİLMEK İÇİN ADAYLARIN TYT PUANININ EN DÜŞÜK 240 BİNİNCİ BAŞARI SIRASINA SAHİP OLMALARI GEREKMEKTEDİR</a:t>
            </a:r>
            <a:r>
              <a:rPr lang="tr-TR" sz="3200" b="1" spc="50" dirty="0">
                <a:ln w="9525" cmpd="sng">
                  <a:solidFill>
                    <a:srgbClr val="5FCBEF"/>
                  </a:solidFill>
                  <a:prstDash val="solid"/>
                </a:ln>
                <a:solidFill>
                  <a:srgbClr val="70AD47">
                    <a:tint val="1000"/>
                  </a:srgbClr>
                </a:solidFill>
                <a:effectLst>
                  <a:glow rad="38100">
                    <a:srgbClr val="5FCBEF">
                      <a:alpha val="40000"/>
                    </a:srgbClr>
                  </a:glow>
                </a:effectLst>
                <a:latin typeface="Calibri" pitchFamily="34" charset="0"/>
                <a:cs typeface="Calibri" pitchFamily="34" charset="0"/>
              </a:rPr>
              <a:t>.</a:t>
            </a:r>
            <a:endParaRPr lang="tr-TR" sz="3200" dirty="0">
              <a:latin typeface="Calibri" pitchFamily="34" charset="0"/>
              <a:cs typeface="Calibri" pitchFamily="34" charset="0"/>
            </a:endParaRPr>
          </a:p>
        </p:txBody>
      </p:sp>
    </p:spTree>
    <p:extLst>
      <p:ext uri="{BB962C8B-B14F-4D97-AF65-F5344CB8AC3E}">
        <p14:creationId xmlns:p14="http://schemas.microsoft.com/office/powerpoint/2010/main" val="2125199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 name="İçerik Yer Tutucusu 101"/>
          <p:cNvPicPr>
            <a:picLocks noGrp="1" noChangeAspect="1"/>
          </p:cNvPicPr>
          <p:nvPr>
            <p:ph idx="1"/>
          </p:nvPr>
        </p:nvPicPr>
        <p:blipFill>
          <a:blip r:embed="rId2"/>
          <a:stretch>
            <a:fillRect/>
          </a:stretch>
        </p:blipFill>
        <p:spPr>
          <a:xfrm>
            <a:off x="1162052" y="3779179"/>
            <a:ext cx="9879013" cy="1242751"/>
          </a:xfrm>
          <a:prstGeom prst="rect">
            <a:avLst/>
          </a:prstGeom>
        </p:spPr>
      </p:pic>
      <p:pic>
        <p:nvPicPr>
          <p:cNvPr id="106" name="Resim 105"/>
          <p:cNvPicPr>
            <a:picLocks noChangeAspect="1"/>
          </p:cNvPicPr>
          <p:nvPr/>
        </p:nvPicPr>
        <p:blipFill>
          <a:blip r:embed="rId3"/>
          <a:stretch>
            <a:fillRect/>
          </a:stretch>
        </p:blipFill>
        <p:spPr>
          <a:xfrm>
            <a:off x="1309241" y="524635"/>
            <a:ext cx="9683827" cy="5424269"/>
          </a:xfrm>
          <a:prstGeom prst="rect">
            <a:avLst/>
          </a:prstGeom>
        </p:spPr>
      </p:pic>
    </p:spTree>
    <p:extLst>
      <p:ext uri="{BB962C8B-B14F-4D97-AF65-F5344CB8AC3E}">
        <p14:creationId xmlns:p14="http://schemas.microsoft.com/office/powerpoint/2010/main" val="17382778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txBox="1">
            <a:spLocks noGrp="1"/>
          </p:cNvSpPr>
          <p:nvPr>
            <p:ph type="title"/>
          </p:nvPr>
        </p:nvSpPr>
        <p:spPr>
          <a:xfrm>
            <a:off x="1621403" y="715301"/>
            <a:ext cx="8464551" cy="584775"/>
          </a:xfrm>
          <a:prstGeom prst="rect">
            <a:avLst/>
          </a:prstGeom>
          <a:noFill/>
        </p:spPr>
        <p:txBody>
          <a:bodyPr wrap="square" rtlCol="0">
            <a:spAutoFit/>
          </a:bodyPr>
          <a:lstStyle/>
          <a:p>
            <a:pPr algn="ctr"/>
            <a:r>
              <a:rPr lang="tr-TR" sz="3200" b="1" dirty="0">
                <a:solidFill>
                  <a:srgbClr val="C00000"/>
                </a:solidFill>
              </a:rPr>
              <a:t>TESTLERİN AĞIRLIKLARI (% OLARAK) </a:t>
            </a:r>
          </a:p>
        </p:txBody>
      </p:sp>
      <p:graphicFrame>
        <p:nvGraphicFramePr>
          <p:cNvPr id="5" name="Tablo 4"/>
          <p:cNvGraphicFramePr>
            <a:graphicFrameLocks noGrp="1"/>
          </p:cNvGraphicFramePr>
          <p:nvPr>
            <p:extLst>
              <p:ext uri="{D42A27DB-BD31-4B8C-83A1-F6EECF244321}">
                <p14:modId xmlns:p14="http://schemas.microsoft.com/office/powerpoint/2010/main" val="4044425534"/>
              </p:ext>
            </p:extLst>
          </p:nvPr>
        </p:nvGraphicFramePr>
        <p:xfrm>
          <a:off x="922590" y="1549849"/>
          <a:ext cx="10346828" cy="4624329"/>
        </p:xfrm>
        <a:graphic>
          <a:graphicData uri="http://schemas.openxmlformats.org/drawingml/2006/table">
            <a:tbl>
              <a:tblPr firstRow="1" firstCol="1" lastRow="1" lastCol="1" bandRow="1" bandCol="1">
                <a:tableStyleId>{5C22544A-7EE6-4342-B048-85BDC9FD1C3A}</a:tableStyleId>
              </a:tblPr>
              <a:tblGrid>
                <a:gridCol w="1385021">
                  <a:extLst>
                    <a:ext uri="{9D8B030D-6E8A-4147-A177-3AD203B41FA5}">
                      <a16:colId xmlns:a16="http://schemas.microsoft.com/office/drawing/2014/main" xmlns="" val="20000"/>
                    </a:ext>
                  </a:extLst>
                </a:gridCol>
                <a:gridCol w="924911">
                  <a:extLst>
                    <a:ext uri="{9D8B030D-6E8A-4147-A177-3AD203B41FA5}">
                      <a16:colId xmlns:a16="http://schemas.microsoft.com/office/drawing/2014/main" xmlns="" val="20001"/>
                    </a:ext>
                  </a:extLst>
                </a:gridCol>
                <a:gridCol w="933364">
                  <a:extLst>
                    <a:ext uri="{9D8B030D-6E8A-4147-A177-3AD203B41FA5}">
                      <a16:colId xmlns:a16="http://schemas.microsoft.com/office/drawing/2014/main" xmlns="" val="20002"/>
                    </a:ext>
                  </a:extLst>
                </a:gridCol>
                <a:gridCol w="1195347">
                  <a:extLst>
                    <a:ext uri="{9D8B030D-6E8A-4147-A177-3AD203B41FA5}">
                      <a16:colId xmlns:a16="http://schemas.microsoft.com/office/drawing/2014/main" xmlns="" val="20003"/>
                    </a:ext>
                  </a:extLst>
                </a:gridCol>
                <a:gridCol w="1087363">
                  <a:extLst>
                    <a:ext uri="{9D8B030D-6E8A-4147-A177-3AD203B41FA5}">
                      <a16:colId xmlns:a16="http://schemas.microsoft.com/office/drawing/2014/main" xmlns="" val="20004"/>
                    </a:ext>
                  </a:extLst>
                </a:gridCol>
                <a:gridCol w="1606952">
                  <a:extLst>
                    <a:ext uri="{9D8B030D-6E8A-4147-A177-3AD203B41FA5}">
                      <a16:colId xmlns:a16="http://schemas.microsoft.com/office/drawing/2014/main" xmlns="" val="20005"/>
                    </a:ext>
                  </a:extLst>
                </a:gridCol>
                <a:gridCol w="951819">
                  <a:extLst>
                    <a:ext uri="{9D8B030D-6E8A-4147-A177-3AD203B41FA5}">
                      <a16:colId xmlns:a16="http://schemas.microsoft.com/office/drawing/2014/main" xmlns="" val="20006"/>
                    </a:ext>
                  </a:extLst>
                </a:gridCol>
                <a:gridCol w="1173751">
                  <a:extLst>
                    <a:ext uri="{9D8B030D-6E8A-4147-A177-3AD203B41FA5}">
                      <a16:colId xmlns:a16="http://schemas.microsoft.com/office/drawing/2014/main" xmlns="" val="20007"/>
                    </a:ext>
                  </a:extLst>
                </a:gridCol>
                <a:gridCol w="1088300">
                  <a:extLst>
                    <a:ext uri="{9D8B030D-6E8A-4147-A177-3AD203B41FA5}">
                      <a16:colId xmlns:a16="http://schemas.microsoft.com/office/drawing/2014/main" xmlns="" val="20008"/>
                    </a:ext>
                  </a:extLst>
                </a:gridCol>
              </a:tblGrid>
              <a:tr h="673887">
                <a:tc gridSpan="9">
                  <a:txBody>
                    <a:bodyPr/>
                    <a:lstStyle/>
                    <a:p>
                      <a:pPr>
                        <a:spcBef>
                          <a:spcPts val="10"/>
                        </a:spcBef>
                        <a:spcAft>
                          <a:spcPts val="0"/>
                        </a:spcAft>
                      </a:pPr>
                      <a:endParaRPr lang="tr-TR" sz="1800" dirty="0">
                        <a:solidFill>
                          <a:srgbClr val="002060"/>
                        </a:solidFill>
                        <a:effectLst/>
                        <a:latin typeface="Calibri" panose="020F0502020204030204" pitchFamily="34" charset="0"/>
                        <a:cs typeface="Calibri" panose="020F0502020204030204" pitchFamily="34" charset="0"/>
                      </a:endParaRPr>
                    </a:p>
                    <a:p>
                      <a:pPr marL="2736850" marR="2729865" algn="ctr" defTabSz="457200" rtl="0" eaLnBrk="1" latinLnBrk="0" hangingPunct="1">
                        <a:spcAft>
                          <a:spcPts val="0"/>
                        </a:spcAft>
                      </a:pPr>
                      <a:r>
                        <a:rPr lang="tr-TR" sz="1800" b="1" kern="1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LİSANS YERLEŞTİRME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673887">
                <a:tc gridSpan="9">
                  <a:txBody>
                    <a:bodyPr/>
                    <a:lstStyle/>
                    <a:p>
                      <a:pPr defTabSz="457200" rtl="0" eaLnBrk="1" latinLnBrk="0" hangingPunct="1">
                        <a:spcBef>
                          <a:spcPts val="10"/>
                        </a:spcBef>
                        <a:spcAft>
                          <a:spcPts val="0"/>
                        </a:spcAft>
                      </a:pPr>
                      <a:r>
                        <a:rPr lang="tr-TR" sz="1800" dirty="0">
                          <a:solidFill>
                            <a:srgbClr val="002060"/>
                          </a:solidFill>
                          <a:effectLst/>
                          <a:latin typeface="Calibri" panose="020F0502020204030204" pitchFamily="34" charset="0"/>
                          <a:cs typeface="Calibri" panose="020F0502020204030204" pitchFamily="34" charset="0"/>
                        </a:rPr>
                        <a:t> </a:t>
                      </a:r>
                      <a:endParaRPr lang="tr-TR" sz="1800" b="1" kern="1200" dirty="0">
                        <a:solidFill>
                          <a:srgbClr val="002060"/>
                        </a:solidFill>
                        <a:effectLst/>
                        <a:latin typeface="Calibri" panose="020F0502020204030204" pitchFamily="34" charset="0"/>
                        <a:ea typeface="+mn-ea"/>
                        <a:cs typeface="Calibri" panose="020F0502020204030204" pitchFamily="34" charset="0"/>
                      </a:endParaRPr>
                    </a:p>
                    <a:p>
                      <a:pPr marL="2736850" marR="2729865" algn="ctr" defTabSz="457200" rtl="0" eaLnBrk="1" latinLnBrk="0" hangingPunct="1">
                        <a:spcAft>
                          <a:spcPts val="0"/>
                        </a:spcAft>
                      </a:pPr>
                      <a:r>
                        <a:rPr lang="tr-TR" sz="1800" b="1" kern="1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Testlerin Ağırlıkları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A8D9"/>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1"/>
                  </a:ext>
                </a:extLst>
              </a:tr>
              <a:tr h="686054">
                <a:tc gridSpan="5">
                  <a:txBody>
                    <a:bodyPr/>
                    <a:lstStyle/>
                    <a:p>
                      <a:pPr defTabSz="457200" rtl="0" eaLnBrk="1" latinLnBrk="0" hangingPunct="1">
                        <a:spcBef>
                          <a:spcPts val="10"/>
                        </a:spcBef>
                        <a:spcAft>
                          <a:spcPts val="0"/>
                        </a:spcAft>
                      </a:pPr>
                      <a:r>
                        <a:rPr lang="tr-TR" sz="1800" b="1" kern="1200"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1463040" marR="1459230" algn="ctr" defTabSz="457200" rtl="0" eaLnBrk="1" latinLnBrk="0" hangingPunct="1">
                        <a:spcAft>
                          <a:spcPts val="0"/>
                        </a:spcAft>
                      </a:pPr>
                      <a:r>
                        <a:rPr lang="tr-TR" sz="1800" b="1" kern="1200"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TYT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defTabSz="457200" rtl="0" eaLnBrk="1" latinLnBrk="0" hangingPunct="1">
                        <a:spcBef>
                          <a:spcPts val="10"/>
                        </a:spcBef>
                        <a:spcAft>
                          <a:spcPts val="0"/>
                        </a:spcAft>
                      </a:pPr>
                      <a:r>
                        <a:rPr lang="tr-TR" sz="1800" b="1" kern="1200"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1476375" marR="1441450" algn="ctr" defTabSz="457200" rtl="0" eaLnBrk="1" latinLnBrk="0" hangingPunct="1">
                        <a:spcAft>
                          <a:spcPts val="0"/>
                        </a:spcAft>
                      </a:pPr>
                      <a:r>
                        <a:rPr lang="tr-TR" sz="1800" b="1" kern="1200"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AYT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2"/>
                  </a:ext>
                </a:extLst>
              </a:tr>
              <a:tr h="766068">
                <a:tc rowSpan="2">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66675" marR="42545" indent="2540">
                        <a:spcBef>
                          <a:spcPts val="106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Puan Türü</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Bef>
                          <a:spcPts val="4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93980">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Türkçe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72390" indent="54610">
                        <a:spcBef>
                          <a:spcPts val="106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Sosyal Bilimler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75565" marR="53975" indent="142875">
                        <a:spcBef>
                          <a:spcPts val="106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Temel Matematik</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102870" marR="85725" indent="152400">
                        <a:spcBef>
                          <a:spcPts val="106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Fen Bilimleri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23190" marR="121920" algn="ctr">
                        <a:spcBef>
                          <a:spcPts val="965"/>
                        </a:spcBef>
                        <a:spcAft>
                          <a:spcPts val="0"/>
                        </a:spcAft>
                      </a:pPr>
                      <a:endPar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endParaRPr>
                    </a:p>
                    <a:p>
                      <a:pPr marL="123190" marR="121920" algn="ctr">
                        <a:spcBef>
                          <a:spcPts val="965"/>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Matematik</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gridSpan="3">
                  <a:txBody>
                    <a:bodyPr/>
                    <a:lstStyle/>
                    <a:p>
                      <a:pPr marL="756920">
                        <a:spcBef>
                          <a:spcPts val="965"/>
                        </a:spcBef>
                        <a:spcAft>
                          <a:spcPts val="0"/>
                        </a:spcAft>
                      </a:pPr>
                      <a:endPar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endParaRPr>
                    </a:p>
                    <a:p>
                      <a:pPr marL="756920">
                        <a:spcBef>
                          <a:spcPts val="965"/>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Fen Bilimleri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3"/>
                  </a:ext>
                </a:extLst>
              </a:tr>
              <a:tr h="100147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Bef>
                          <a:spcPts val="5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123190" marR="121920"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Matematik</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Bef>
                          <a:spcPts val="5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226695" marR="217170"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Fizik</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Bef>
                          <a:spcPts val="5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44450" marR="44450"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Kimya</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a:spcBef>
                          <a:spcPts val="5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118110" marR="119380"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Biyoloji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4"/>
                  </a:ext>
                </a:extLst>
              </a:tr>
              <a:tr h="552213">
                <a:tc>
                  <a:txBody>
                    <a:bodyPr/>
                    <a:lstStyle/>
                    <a:p>
                      <a:pPr>
                        <a:spcBef>
                          <a:spcPts val="10"/>
                        </a:spcBef>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81915">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SAY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231140" marR="222250" algn="ctr">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13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5715" algn="ctr">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321945" marR="314325" algn="ctr">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13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4445"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121920" marR="121920"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30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222250" marR="217170" algn="ctr">
                        <a:spcAft>
                          <a:spcPts val="0"/>
                        </a:spcAft>
                      </a:pPr>
                      <a:r>
                        <a:rPr lang="tr-TR" sz="1800" b="1">
                          <a:solidFill>
                            <a:srgbClr val="002060"/>
                          </a:solidFill>
                          <a:effectLst/>
                          <a:latin typeface="Calibri" panose="020F0502020204030204" pitchFamily="34" charset="0"/>
                          <a:ea typeface="Verdana" panose="020B0604030504040204" pitchFamily="34" charset="0"/>
                          <a:cs typeface="Calibri" panose="020F0502020204030204" pitchFamily="34" charset="0"/>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44450" marR="44450"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 </a:t>
                      </a:r>
                    </a:p>
                    <a:p>
                      <a:pPr marL="118110" marR="116840" algn="ctr">
                        <a:spcAft>
                          <a:spcPts val="0"/>
                        </a:spcAft>
                      </a:pPr>
                      <a:r>
                        <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rPr>
                        <a:t>10</a:t>
                      </a:r>
                    </a:p>
                    <a:p>
                      <a:pPr marL="118110" marR="116840" algn="ctr">
                        <a:spcAft>
                          <a:spcPts val="0"/>
                        </a:spcAft>
                      </a:pPr>
                      <a:endParaRPr lang="tr-TR" sz="1800" b="1" dirty="0">
                        <a:solidFill>
                          <a:srgbClr val="002060"/>
                        </a:solidFill>
                        <a:effectLst/>
                        <a:latin typeface="Calibri" panose="020F0502020204030204" pitchFamily="34" charset="0"/>
                        <a:ea typeface="Verdana" panose="020B060403050404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575118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25199925"/>
              </p:ext>
            </p:extLst>
          </p:nvPr>
        </p:nvGraphicFramePr>
        <p:xfrm>
          <a:off x="974809" y="1177672"/>
          <a:ext cx="10462019" cy="4880442"/>
        </p:xfrm>
        <a:graphic>
          <a:graphicData uri="http://schemas.openxmlformats.org/drawingml/2006/table">
            <a:tbl>
              <a:tblPr firstRow="1" firstCol="1" lastRow="1" lastCol="1" bandRow="1" bandCol="1"/>
              <a:tblGrid>
                <a:gridCol w="1164516">
                  <a:extLst>
                    <a:ext uri="{9D8B030D-6E8A-4147-A177-3AD203B41FA5}">
                      <a16:colId xmlns:a16="http://schemas.microsoft.com/office/drawing/2014/main" xmlns="" val="20000"/>
                    </a:ext>
                  </a:extLst>
                </a:gridCol>
                <a:gridCol w="1144955">
                  <a:extLst>
                    <a:ext uri="{9D8B030D-6E8A-4147-A177-3AD203B41FA5}">
                      <a16:colId xmlns:a16="http://schemas.microsoft.com/office/drawing/2014/main" xmlns="" val="20001"/>
                    </a:ext>
                  </a:extLst>
                </a:gridCol>
                <a:gridCol w="1153336">
                  <a:extLst>
                    <a:ext uri="{9D8B030D-6E8A-4147-A177-3AD203B41FA5}">
                      <a16:colId xmlns:a16="http://schemas.microsoft.com/office/drawing/2014/main" xmlns="" val="20002"/>
                    </a:ext>
                  </a:extLst>
                </a:gridCol>
                <a:gridCol w="1193397">
                  <a:extLst>
                    <a:ext uri="{9D8B030D-6E8A-4147-A177-3AD203B41FA5}">
                      <a16:colId xmlns:a16="http://schemas.microsoft.com/office/drawing/2014/main" xmlns="" val="20003"/>
                    </a:ext>
                  </a:extLst>
                </a:gridCol>
                <a:gridCol w="1164516">
                  <a:extLst>
                    <a:ext uri="{9D8B030D-6E8A-4147-A177-3AD203B41FA5}">
                      <a16:colId xmlns:a16="http://schemas.microsoft.com/office/drawing/2014/main" xmlns="" val="20004"/>
                    </a:ext>
                  </a:extLst>
                </a:gridCol>
                <a:gridCol w="1164516">
                  <a:extLst>
                    <a:ext uri="{9D8B030D-6E8A-4147-A177-3AD203B41FA5}">
                      <a16:colId xmlns:a16="http://schemas.microsoft.com/office/drawing/2014/main" xmlns="" val="20005"/>
                    </a:ext>
                  </a:extLst>
                </a:gridCol>
                <a:gridCol w="1095577">
                  <a:extLst>
                    <a:ext uri="{9D8B030D-6E8A-4147-A177-3AD203B41FA5}">
                      <a16:colId xmlns:a16="http://schemas.microsoft.com/office/drawing/2014/main" xmlns="" val="20006"/>
                    </a:ext>
                  </a:extLst>
                </a:gridCol>
                <a:gridCol w="1190603">
                  <a:extLst>
                    <a:ext uri="{9D8B030D-6E8A-4147-A177-3AD203B41FA5}">
                      <a16:colId xmlns:a16="http://schemas.microsoft.com/office/drawing/2014/main" xmlns="" val="20007"/>
                    </a:ext>
                  </a:extLst>
                </a:gridCol>
                <a:gridCol w="1190603">
                  <a:extLst>
                    <a:ext uri="{9D8B030D-6E8A-4147-A177-3AD203B41FA5}">
                      <a16:colId xmlns:a16="http://schemas.microsoft.com/office/drawing/2014/main" xmlns="" val="20008"/>
                    </a:ext>
                  </a:extLst>
                </a:gridCol>
              </a:tblGrid>
              <a:tr h="669109">
                <a:tc gridSpan="9">
                  <a:txBody>
                    <a:bodyPr/>
                    <a:lstStyle/>
                    <a:p>
                      <a:pPr algn="ctr">
                        <a:spcBef>
                          <a:spcPts val="4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lgn="ctr">
                        <a:spcBef>
                          <a:spcPts val="40"/>
                        </a:spcBef>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LİSANS YERLEŞTİRME</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669981">
                <a:tc gridSpan="9">
                  <a:txBody>
                    <a:bodyPr/>
                    <a:lstStyle/>
                    <a:p>
                      <a:pPr algn="ctr">
                        <a:spcBef>
                          <a:spcPts val="45"/>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lgn="ctr">
                        <a:spcBef>
                          <a:spcPts val="45"/>
                        </a:spcBef>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Testlerin Ağırlıkları (%)</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A8D9"/>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1"/>
                  </a:ext>
                </a:extLst>
              </a:tr>
              <a:tr h="669109">
                <a:tc gridSpan="5">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652270" marR="164084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TYT</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383665" marR="133604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AYT</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2"/>
                  </a:ext>
                </a:extLst>
              </a:tr>
              <a:tr h="556573">
                <a:tc rowSpan="2">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63500" marR="42545" indent="2540">
                        <a:spcBef>
                          <a:spcPts val="1060"/>
                        </a:spcBef>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Puan Türü</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Bef>
                          <a:spcPts val="40"/>
                        </a:spcBef>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70815">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Türkçe</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49225" indent="54610">
                        <a:spcBef>
                          <a:spcPts val="1060"/>
                        </a:spcBef>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Sosyal Bilimler</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80010" marR="54610" indent="142875">
                        <a:spcBef>
                          <a:spcPts val="1060"/>
                        </a:spcBef>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Temel Matematik</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35255" marR="111760" indent="152400">
                        <a:spcBef>
                          <a:spcPts val="1060"/>
                        </a:spcBef>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Fen Bilimleri</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57785" marR="44450" algn="ctr">
                        <a:spcBef>
                          <a:spcPts val="940"/>
                        </a:spcBef>
                        <a:spcAft>
                          <a:spcPts val="0"/>
                        </a:spcAft>
                      </a:pPr>
                      <a:endPar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p>
                      <a:pPr marL="57785" marR="44450" algn="ctr">
                        <a:spcBef>
                          <a:spcPts val="940"/>
                        </a:spcBef>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Matematik</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3">
                  <a:txBody>
                    <a:bodyPr/>
                    <a:lstStyle/>
                    <a:p>
                      <a:pPr marL="825500" marR="231140" indent="-576580">
                        <a:spcBef>
                          <a:spcPts val="315"/>
                        </a:spcBef>
                        <a:spcAft>
                          <a:spcPts val="0"/>
                        </a:spcAft>
                      </a:pPr>
                      <a:endPar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p>
                      <a:pPr marL="825500" marR="231140" indent="-576580">
                        <a:spcBef>
                          <a:spcPts val="315"/>
                        </a:spcBef>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Türk Dili ve Edebiyatı-Sosyal Bilimler-1</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3"/>
                  </a:ext>
                </a:extLst>
              </a:tr>
              <a:tr h="121870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Bef>
                          <a:spcPts val="15"/>
                        </a:spcBef>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57785" marR="44450" algn="ctr">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Matematik</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35"/>
                        </a:spcBef>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63500" marR="49530" indent="2540" algn="ctr">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Türk Dili ve   </a:t>
                      </a:r>
                      <a:r>
                        <a:rPr lang="tr-TR" sz="1400" b="1" spc="-5"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Edebiyatı</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Bef>
                          <a:spcPts val="15"/>
                        </a:spcBef>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30175" marR="125095" algn="ctr">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Tarih-1</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a:spcBef>
                          <a:spcPts val="15"/>
                        </a:spcBef>
                        <a:spcAft>
                          <a:spcPts val="0"/>
                        </a:spcAft>
                      </a:pPr>
                      <a:r>
                        <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56515" marR="46990" algn="ctr">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Coğrafya-1</a:t>
                      </a:r>
                      <a:endParaRPr lang="tr-TR" sz="14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4"/>
                  </a:ext>
                </a:extLst>
              </a:tr>
              <a:tr h="669109">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21285">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EA</a:t>
                      </a:r>
                    </a:p>
                    <a:p>
                      <a:pPr marL="121285">
                        <a:spcAft>
                          <a:spcPts val="0"/>
                        </a:spcAft>
                      </a:pPr>
                      <a:endPar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p>
                      <a:pPr marL="121285">
                        <a:spcAft>
                          <a:spcPts val="0"/>
                        </a:spcAft>
                      </a:pP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307340" marR="30099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13</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016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7</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326390" marR="31496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13</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143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7</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50800" marR="4445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30</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267335" marR="254000"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18</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47625"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7</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Bef>
                          <a:spcPts val="10"/>
                        </a:spcBef>
                        <a:spcAft>
                          <a:spcPts val="0"/>
                        </a:spcAft>
                      </a:pPr>
                      <a:r>
                        <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9525" algn="ctr">
                        <a:spcAft>
                          <a:spcPts val="0"/>
                        </a:spcAft>
                      </a:pPr>
                      <a:r>
                        <a:rPr lang="tr-TR" sz="16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5</a:t>
                      </a:r>
                      <a:endParaRPr lang="tr-TR" sz="1600"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5"/>
                  </a:ext>
                </a:extLst>
              </a:tr>
            </a:tbl>
          </a:graphicData>
        </a:graphic>
      </p:graphicFrame>
      <p:sp>
        <p:nvSpPr>
          <p:cNvPr id="9" name="Unvan 3"/>
          <p:cNvSpPr txBox="1">
            <a:spLocks noGrp="1"/>
          </p:cNvSpPr>
          <p:nvPr>
            <p:ph type="title"/>
          </p:nvPr>
        </p:nvSpPr>
        <p:spPr>
          <a:xfrm>
            <a:off x="1512222" y="296450"/>
            <a:ext cx="8464551" cy="584775"/>
          </a:xfrm>
          <a:prstGeom prst="rect">
            <a:avLst/>
          </a:prstGeom>
          <a:noFill/>
        </p:spPr>
        <p:txBody>
          <a:bodyPr wrap="square" rtlCol="0">
            <a:spAutoFit/>
          </a:bodyPr>
          <a:lstStyle/>
          <a:p>
            <a:pPr algn="ctr"/>
            <a:r>
              <a:rPr lang="tr-TR" sz="3200" b="1" dirty="0">
                <a:solidFill>
                  <a:srgbClr val="C00000"/>
                </a:solidFill>
              </a:rPr>
              <a:t>TESTLERİN AĞIRLIKLARI (% OLARAK) </a:t>
            </a:r>
          </a:p>
        </p:txBody>
      </p:sp>
    </p:spTree>
    <p:extLst>
      <p:ext uri="{BB962C8B-B14F-4D97-AF65-F5344CB8AC3E}">
        <p14:creationId xmlns:p14="http://schemas.microsoft.com/office/powerpoint/2010/main" val="2499810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506321891"/>
              </p:ext>
            </p:extLst>
          </p:nvPr>
        </p:nvGraphicFramePr>
        <p:xfrm>
          <a:off x="1490199" y="5167891"/>
          <a:ext cx="9145010" cy="1309370"/>
        </p:xfrm>
        <a:graphic>
          <a:graphicData uri="http://schemas.openxmlformats.org/drawingml/2006/table">
            <a:tbl>
              <a:tblPr firstRow="1" firstCol="1" lastRow="1" lastCol="1" bandRow="1" bandCol="1"/>
              <a:tblGrid>
                <a:gridCol w="1160020">
                  <a:extLst>
                    <a:ext uri="{9D8B030D-6E8A-4147-A177-3AD203B41FA5}">
                      <a16:colId xmlns:a16="http://schemas.microsoft.com/office/drawing/2014/main" xmlns="" val="20000"/>
                    </a:ext>
                  </a:extLst>
                </a:gridCol>
                <a:gridCol w="1843951">
                  <a:extLst>
                    <a:ext uri="{9D8B030D-6E8A-4147-A177-3AD203B41FA5}">
                      <a16:colId xmlns:a16="http://schemas.microsoft.com/office/drawing/2014/main" xmlns="" val="20001"/>
                    </a:ext>
                  </a:extLst>
                </a:gridCol>
                <a:gridCol w="1932000">
                  <a:extLst>
                    <a:ext uri="{9D8B030D-6E8A-4147-A177-3AD203B41FA5}">
                      <a16:colId xmlns:a16="http://schemas.microsoft.com/office/drawing/2014/main" xmlns="" val="20002"/>
                    </a:ext>
                  </a:extLst>
                </a:gridCol>
                <a:gridCol w="2193083">
                  <a:extLst>
                    <a:ext uri="{9D8B030D-6E8A-4147-A177-3AD203B41FA5}">
                      <a16:colId xmlns:a16="http://schemas.microsoft.com/office/drawing/2014/main" xmlns="" val="20003"/>
                    </a:ext>
                  </a:extLst>
                </a:gridCol>
                <a:gridCol w="2015956">
                  <a:extLst>
                    <a:ext uri="{9D8B030D-6E8A-4147-A177-3AD203B41FA5}">
                      <a16:colId xmlns:a16="http://schemas.microsoft.com/office/drawing/2014/main" xmlns="" val="20004"/>
                    </a:ext>
                  </a:extLst>
                </a:gridCol>
              </a:tblGrid>
              <a:tr h="447675">
                <a:tc gridSpan="5">
                  <a:txBody>
                    <a:bodyPr/>
                    <a:lstStyle/>
                    <a:p>
                      <a:pPr>
                        <a:spcBef>
                          <a:spcPts val="15"/>
                        </a:spcBef>
                        <a:spcAft>
                          <a:spcPts val="0"/>
                        </a:spcAft>
                      </a:pPr>
                      <a:r>
                        <a:rPr lang="tr-TR" sz="11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923415" marR="1918970" algn="ctr">
                        <a:spcAft>
                          <a:spcPts val="0"/>
                        </a:spcAft>
                      </a:pPr>
                      <a:r>
                        <a:rPr lang="tr-TR" sz="14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TYT Testlerin Ağırlıkları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A8D9"/>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417195">
                <a:tc>
                  <a:txBody>
                    <a:bodyPr/>
                    <a:lstStyle/>
                    <a:p>
                      <a:pPr marL="200660" marR="186055" indent="2540">
                        <a:lnSpc>
                          <a:spcPct val="98000"/>
                        </a:lnSpc>
                        <a:spcBef>
                          <a:spcPts val="37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Puan Türü</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343535" marR="333375" algn="ctr">
                        <a:spcBef>
                          <a:spcPts val="98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Türkçe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132715" marR="129540" algn="ctr">
                        <a:spcBef>
                          <a:spcPts val="98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Sosyal Bilimler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132080" marR="128905" algn="ctr">
                        <a:spcBef>
                          <a:spcPts val="98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Temel Matematik</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7170" marR="213360" algn="ctr">
                        <a:spcBef>
                          <a:spcPts val="985"/>
                        </a:spcBef>
                        <a:spcAft>
                          <a:spcPts val="0"/>
                        </a:spcAft>
                      </a:pPr>
                      <a:r>
                        <a:rPr lang="tr-TR" sz="1200" b="1">
                          <a:solidFill>
                            <a:srgbClr val="002060"/>
                          </a:solidFill>
                          <a:effectLst/>
                          <a:latin typeface="Verdana" panose="020B0604030504040204" pitchFamily="34" charset="0"/>
                          <a:ea typeface="Verdana" panose="020B0604030504040204" pitchFamily="34" charset="0"/>
                          <a:cs typeface="Verdana" panose="020B0604030504040204" pitchFamily="34" charset="0"/>
                        </a:rPr>
                        <a:t>Fen Bilimleri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1"/>
                  </a:ext>
                </a:extLst>
              </a:tr>
              <a:tr h="444500">
                <a:tc>
                  <a:txBody>
                    <a:bodyPr/>
                    <a:lstStyle/>
                    <a:p>
                      <a:pPr>
                        <a:spcBef>
                          <a:spcPts val="1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213360">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TYT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Bef>
                          <a:spcPts val="1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342265" marR="333375" algn="ctr">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33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Bef>
                          <a:spcPts val="1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32080" marR="129540" algn="ctr">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17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Bef>
                          <a:spcPts val="1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32080" marR="126365" algn="ctr">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33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Bef>
                          <a:spcPts val="15"/>
                        </a:spcBef>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217170" marR="211455" algn="ctr">
                        <a:spcAft>
                          <a:spcPts val="0"/>
                        </a:spcAft>
                      </a:pPr>
                      <a:r>
                        <a:rPr lang="tr-TR" sz="1200" b="1"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17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2"/>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945986393"/>
              </p:ext>
            </p:extLst>
          </p:nvPr>
        </p:nvGraphicFramePr>
        <p:xfrm>
          <a:off x="1464322" y="1426271"/>
          <a:ext cx="9145013" cy="3580569"/>
        </p:xfrm>
        <a:graphic>
          <a:graphicData uri="http://schemas.openxmlformats.org/drawingml/2006/table">
            <a:tbl>
              <a:tblPr firstRow="1" firstCol="1" lastRow="1" lastCol="1" bandRow="1" bandCol="1"/>
              <a:tblGrid>
                <a:gridCol w="845697">
                  <a:extLst>
                    <a:ext uri="{9D8B030D-6E8A-4147-A177-3AD203B41FA5}">
                      <a16:colId xmlns:a16="http://schemas.microsoft.com/office/drawing/2014/main" xmlns="" val="20000"/>
                    </a:ext>
                  </a:extLst>
                </a:gridCol>
                <a:gridCol w="687231">
                  <a:extLst>
                    <a:ext uri="{9D8B030D-6E8A-4147-A177-3AD203B41FA5}">
                      <a16:colId xmlns:a16="http://schemas.microsoft.com/office/drawing/2014/main" xmlns="" val="20001"/>
                    </a:ext>
                  </a:extLst>
                </a:gridCol>
                <a:gridCol w="803655">
                  <a:extLst>
                    <a:ext uri="{9D8B030D-6E8A-4147-A177-3AD203B41FA5}">
                      <a16:colId xmlns:a16="http://schemas.microsoft.com/office/drawing/2014/main" xmlns="" val="20002"/>
                    </a:ext>
                  </a:extLst>
                </a:gridCol>
                <a:gridCol w="951611">
                  <a:extLst>
                    <a:ext uri="{9D8B030D-6E8A-4147-A177-3AD203B41FA5}">
                      <a16:colId xmlns:a16="http://schemas.microsoft.com/office/drawing/2014/main" xmlns="" val="20003"/>
                    </a:ext>
                  </a:extLst>
                </a:gridCol>
                <a:gridCol w="881271">
                  <a:extLst>
                    <a:ext uri="{9D8B030D-6E8A-4147-A177-3AD203B41FA5}">
                      <a16:colId xmlns:a16="http://schemas.microsoft.com/office/drawing/2014/main" xmlns="" val="20004"/>
                    </a:ext>
                  </a:extLst>
                </a:gridCol>
                <a:gridCol w="845697">
                  <a:extLst>
                    <a:ext uri="{9D8B030D-6E8A-4147-A177-3AD203B41FA5}">
                      <a16:colId xmlns:a16="http://schemas.microsoft.com/office/drawing/2014/main" xmlns="" val="20005"/>
                    </a:ext>
                  </a:extLst>
                </a:gridCol>
                <a:gridCol w="687231">
                  <a:extLst>
                    <a:ext uri="{9D8B030D-6E8A-4147-A177-3AD203B41FA5}">
                      <a16:colId xmlns:a16="http://schemas.microsoft.com/office/drawing/2014/main" xmlns="" val="20006"/>
                    </a:ext>
                  </a:extLst>
                </a:gridCol>
                <a:gridCol w="691273">
                  <a:extLst>
                    <a:ext uri="{9D8B030D-6E8A-4147-A177-3AD203B41FA5}">
                      <a16:colId xmlns:a16="http://schemas.microsoft.com/office/drawing/2014/main" xmlns="" val="20007"/>
                    </a:ext>
                  </a:extLst>
                </a:gridCol>
                <a:gridCol w="691273">
                  <a:extLst>
                    <a:ext uri="{9D8B030D-6E8A-4147-A177-3AD203B41FA5}">
                      <a16:colId xmlns:a16="http://schemas.microsoft.com/office/drawing/2014/main" xmlns="" val="20008"/>
                    </a:ext>
                  </a:extLst>
                </a:gridCol>
                <a:gridCol w="688039">
                  <a:extLst>
                    <a:ext uri="{9D8B030D-6E8A-4147-A177-3AD203B41FA5}">
                      <a16:colId xmlns:a16="http://schemas.microsoft.com/office/drawing/2014/main" xmlns="" val="20009"/>
                    </a:ext>
                  </a:extLst>
                </a:gridCol>
                <a:gridCol w="688039">
                  <a:extLst>
                    <a:ext uri="{9D8B030D-6E8A-4147-A177-3AD203B41FA5}">
                      <a16:colId xmlns:a16="http://schemas.microsoft.com/office/drawing/2014/main" xmlns="" val="20010"/>
                    </a:ext>
                  </a:extLst>
                </a:gridCol>
                <a:gridCol w="683996">
                  <a:extLst>
                    <a:ext uri="{9D8B030D-6E8A-4147-A177-3AD203B41FA5}">
                      <a16:colId xmlns:a16="http://schemas.microsoft.com/office/drawing/2014/main" xmlns="" val="20011"/>
                    </a:ext>
                  </a:extLst>
                </a:gridCol>
              </a:tblGrid>
              <a:tr h="568466">
                <a:tc gridSpan="12">
                  <a:txBody>
                    <a:bodyPr/>
                    <a:lstStyle/>
                    <a:p>
                      <a:pPr>
                        <a:spcBef>
                          <a:spcPts val="45"/>
                        </a:spcBef>
                        <a:spcAft>
                          <a:spcPts val="0"/>
                        </a:spcAft>
                      </a:pPr>
                      <a:r>
                        <a:rPr lang="tr-TR" sz="1800" dirty="0">
                          <a:effectLst/>
                          <a:latin typeface="Calibri" panose="020F0502020204030204" pitchFamily="34" charset="0"/>
                          <a:ea typeface="Times New Roman" panose="02020603050405020304" pitchFamily="18" charset="0"/>
                          <a:cs typeface="Calibri" panose="020F0502020204030204" pitchFamily="34" charset="0"/>
                        </a:rPr>
                        <a:t> </a:t>
                      </a:r>
                    </a:p>
                    <a:p>
                      <a:pPr marL="2736850" marR="2731770" algn="ctr">
                        <a:spcAft>
                          <a:spcPts val="0"/>
                        </a:spcAft>
                      </a:pPr>
                      <a:r>
                        <a:rPr lang="tr-TR" sz="1800" b="1" dirty="0">
                          <a:effectLst/>
                          <a:latin typeface="Calibri" panose="020F0502020204030204" pitchFamily="34" charset="0"/>
                          <a:ea typeface="Times New Roman" panose="02020603050405020304" pitchFamily="18" charset="0"/>
                          <a:cs typeface="Calibri" panose="020F0502020204030204" pitchFamily="34" charset="0"/>
                        </a:rPr>
                        <a:t>LİSANS YERLEŞTİRME</a:t>
                      </a:r>
                      <a:endParaRPr lang="tr-T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567702">
                <a:tc gridSpan="12">
                  <a:txBody>
                    <a:bodyPr/>
                    <a:lstStyle/>
                    <a:p>
                      <a:pPr>
                        <a:spcBef>
                          <a:spcPts val="5"/>
                        </a:spcBef>
                        <a:spcAft>
                          <a:spcPts val="0"/>
                        </a:spcAft>
                      </a:pPr>
                      <a:r>
                        <a:rPr lang="tr-TR" sz="1800" dirty="0">
                          <a:effectLst/>
                          <a:latin typeface="Calibri" panose="020F0502020204030204" pitchFamily="34" charset="0"/>
                          <a:ea typeface="Times New Roman" panose="02020603050405020304" pitchFamily="18" charset="0"/>
                          <a:cs typeface="Calibri" panose="020F0502020204030204" pitchFamily="34" charset="0"/>
                        </a:rPr>
                        <a:t> </a:t>
                      </a:r>
                    </a:p>
                    <a:p>
                      <a:pPr marL="2736850" marR="2729865" algn="ctr">
                        <a:spcAft>
                          <a:spcPts val="0"/>
                        </a:spcAft>
                      </a:pPr>
                      <a:r>
                        <a:rPr lang="tr-TR" sz="1800" b="1" dirty="0">
                          <a:effectLst/>
                          <a:latin typeface="Calibri" panose="020F0502020204030204" pitchFamily="34" charset="0"/>
                          <a:ea typeface="Times New Roman" panose="02020603050405020304" pitchFamily="18" charset="0"/>
                          <a:cs typeface="Calibri" panose="020F0502020204030204" pitchFamily="34" charset="0"/>
                        </a:rPr>
                        <a:t>Testlerin Ağırlıkları (%)</a:t>
                      </a:r>
                      <a:endParaRPr lang="tr-T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A8D9"/>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1"/>
                  </a:ext>
                </a:extLst>
              </a:tr>
              <a:tr h="443159">
                <a:tc gridSpan="5">
                  <a:txBody>
                    <a:bodyPr/>
                    <a:lstStyle/>
                    <a:p>
                      <a:pPr marL="1386840" marR="1379855" algn="ctr">
                        <a:spcBef>
                          <a:spcPts val="865"/>
                        </a:spcBef>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TYT</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7">
                  <a:txBody>
                    <a:bodyPr/>
                    <a:lstStyle/>
                    <a:p>
                      <a:pPr marL="1790065" marR="1779905" algn="ctr">
                        <a:spcBef>
                          <a:spcPts val="865"/>
                        </a:spcBef>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AYT</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2"/>
                  </a:ext>
                </a:extLst>
              </a:tr>
              <a:tr h="440254">
                <a:tc rowSpan="2">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20"/>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83820" marR="64135">
                        <a:lnSpc>
                          <a:spcPct val="97000"/>
                        </a:lnSpc>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Puan Türü</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rowSpan="2">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69850">
                        <a:spcBef>
                          <a:spcPts val="695"/>
                        </a:spcBef>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Türkçe</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rowSpan="2">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20"/>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93980" marR="73660" indent="48260">
                        <a:lnSpc>
                          <a:spcPct val="97000"/>
                        </a:lnSpc>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Sosyal Bilimler</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rowSpan="2">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20"/>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69850" marR="58420" indent="130810">
                        <a:lnSpc>
                          <a:spcPct val="97000"/>
                        </a:lnSpc>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Temel Matematik</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rowSpan="2">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20"/>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106045" marR="86995" indent="137160">
                        <a:lnSpc>
                          <a:spcPct val="97000"/>
                        </a:lnSpc>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Fen Bilimleri</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gridSpan="3">
                  <a:txBody>
                    <a:bodyPr/>
                    <a:lstStyle/>
                    <a:p>
                      <a:pPr marL="392430" marR="206375" indent="-167640">
                        <a:spcBef>
                          <a:spcPts val="170"/>
                        </a:spcBef>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Türk Dili ve Edebiyatı- Sosyal Bilimler-1</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hMerge="1">
                  <a:txBody>
                    <a:bodyPr/>
                    <a:lstStyle/>
                    <a:p>
                      <a:endParaRPr lang="tr-TR"/>
                    </a:p>
                  </a:txBody>
                  <a:tcPr/>
                </a:tc>
                <a:tc hMerge="1">
                  <a:txBody>
                    <a:bodyPr/>
                    <a:lstStyle/>
                    <a:p>
                      <a:endParaRPr lang="tr-TR"/>
                    </a:p>
                  </a:txBody>
                  <a:tcPr/>
                </a:tc>
                <a:tc gridSpan="4">
                  <a:txBody>
                    <a:bodyPr/>
                    <a:lstStyle/>
                    <a:p>
                      <a:pPr marL="615950">
                        <a:spcBef>
                          <a:spcPts val="745"/>
                        </a:spcBef>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Sosyal Bilimler-2</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3"/>
                  </a:ext>
                </a:extLst>
              </a:tr>
              <a:tr h="96043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spcBef>
                          <a:spcPts val="10"/>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273685" marR="57785" indent="-198120">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Türk Dili ve</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p>
                      <a:pPr marL="69215">
                        <a:spcBef>
                          <a:spcPts val="5"/>
                        </a:spcBef>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Edebiyatı</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1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34925" marR="22860"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Tarih-1</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1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75565" marR="6921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Coğ.-1</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1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50165" marR="44450"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Tarih-2</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1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72390" marR="72390"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Coğ.-2</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87630" marR="66040" indent="-6350">
                        <a:spcBef>
                          <a:spcPts val="705"/>
                        </a:spcBef>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Felsefe Grubu</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a:txBody>
                    <a:bodyPr/>
                    <a:lstStyle/>
                    <a:p>
                      <a:pPr>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spcBef>
                          <a:spcPts val="1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33655" marR="5524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DİKAB</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extLst>
                  <a:ext uri="{0D108BD9-81ED-4DB2-BD59-A6C34878D82A}">
                    <a16:rowId xmlns:a16="http://schemas.microsoft.com/office/drawing/2014/main" xmlns="" val="10004"/>
                  </a:ext>
                </a:extLst>
              </a:tr>
              <a:tr h="600556">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99060">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SÖZ</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F7FC"/>
                    </a:solidFill>
                  </a:tcPr>
                </a:tc>
                <a:tc>
                  <a:txBody>
                    <a:bodyPr/>
                    <a:lstStyle/>
                    <a:p>
                      <a:pPr>
                        <a:spcBef>
                          <a:spcPts val="45"/>
                        </a:spcBef>
                        <a:spcAft>
                          <a:spcPts val="0"/>
                        </a:spcAft>
                      </a:pPr>
                      <a:r>
                        <a:rPr lang="tr-TR" sz="1400">
                          <a:effectLst/>
                          <a:latin typeface="Calibri" panose="020F0502020204030204" pitchFamily="34" charset="0"/>
                          <a:ea typeface="Times New Roman" panose="02020603050405020304" pitchFamily="18" charset="0"/>
                          <a:cs typeface="Calibri" panose="020F0502020204030204" pitchFamily="34" charset="0"/>
                        </a:rPr>
                        <a:t> </a:t>
                      </a:r>
                    </a:p>
                    <a:p>
                      <a:pPr marL="74930" marR="72390" algn="ctr">
                        <a:spcAft>
                          <a:spcPts val="0"/>
                        </a:spcAft>
                      </a:pPr>
                      <a:r>
                        <a:rPr lang="tr-TR" sz="1400" b="1">
                          <a:effectLst/>
                          <a:latin typeface="Calibri" panose="020F0502020204030204" pitchFamily="34" charset="0"/>
                          <a:ea typeface="Times New Roman" panose="02020603050405020304" pitchFamily="18" charset="0"/>
                          <a:cs typeface="Calibri" panose="020F0502020204030204" pitchFamily="34" charset="0"/>
                        </a:rPr>
                        <a:t>13</a:t>
                      </a:r>
                      <a:endParaRPr lang="tr-TR" sz="140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571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7</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295275" marR="293370"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13</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5080"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7</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255270" marR="24955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18</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952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7</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571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5</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317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8</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8</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571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9</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5"/>
                        </a:spcBef>
                        <a:spcAft>
                          <a:spcPts val="0"/>
                        </a:spcAft>
                      </a:pPr>
                      <a:r>
                        <a:rPr lang="tr-TR" sz="1400" dirty="0">
                          <a:effectLst/>
                          <a:latin typeface="Calibri" panose="020F0502020204030204" pitchFamily="34" charset="0"/>
                          <a:ea typeface="Times New Roman" panose="02020603050405020304" pitchFamily="18" charset="0"/>
                          <a:cs typeface="Calibri" panose="020F0502020204030204" pitchFamily="34" charset="0"/>
                        </a:rPr>
                        <a:t> </a:t>
                      </a:r>
                    </a:p>
                    <a:p>
                      <a:pPr marL="6985" algn="ctr">
                        <a:spcAft>
                          <a:spcPts val="0"/>
                        </a:spcAft>
                      </a:pPr>
                      <a:r>
                        <a:rPr lang="tr-TR" sz="1400" b="1" dirty="0">
                          <a:effectLst/>
                          <a:latin typeface="Calibri" panose="020F0502020204030204" pitchFamily="34" charset="0"/>
                          <a:ea typeface="Times New Roman" panose="02020603050405020304" pitchFamily="18" charset="0"/>
                          <a:cs typeface="Calibri" panose="020F0502020204030204" pitchFamily="34" charset="0"/>
                        </a:rPr>
                        <a:t>5</a:t>
                      </a:r>
                      <a:endParaRPr lang="tr-TR"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11" name="Unvan 3"/>
          <p:cNvSpPr txBox="1">
            <a:spLocks noGrp="1"/>
          </p:cNvSpPr>
          <p:nvPr>
            <p:ph type="title"/>
          </p:nvPr>
        </p:nvSpPr>
        <p:spPr>
          <a:xfrm>
            <a:off x="1880979" y="383036"/>
            <a:ext cx="8464551" cy="584775"/>
          </a:xfrm>
          <a:prstGeom prst="rect">
            <a:avLst/>
          </a:prstGeom>
          <a:noFill/>
        </p:spPr>
        <p:txBody>
          <a:bodyPr wrap="square" rtlCol="0">
            <a:spAutoFit/>
          </a:bodyPr>
          <a:lstStyle/>
          <a:p>
            <a:pPr algn="ctr"/>
            <a:r>
              <a:rPr lang="tr-TR" sz="3200" b="1" dirty="0">
                <a:solidFill>
                  <a:srgbClr val="C00000"/>
                </a:solidFill>
              </a:rPr>
              <a:t>TESTLERİN AĞIRLIKLARI (% OLARAK) </a:t>
            </a:r>
          </a:p>
        </p:txBody>
      </p:sp>
    </p:spTree>
    <p:extLst>
      <p:ext uri="{BB962C8B-B14F-4D97-AF65-F5344CB8AC3E}">
        <p14:creationId xmlns:p14="http://schemas.microsoft.com/office/powerpoint/2010/main" val="13218700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23261707"/>
              </p:ext>
            </p:extLst>
          </p:nvPr>
        </p:nvGraphicFramePr>
        <p:xfrm>
          <a:off x="1271519" y="1101420"/>
          <a:ext cx="9648967" cy="4810744"/>
        </p:xfrm>
        <a:graphic>
          <a:graphicData uri="http://schemas.openxmlformats.org/drawingml/2006/table">
            <a:tbl>
              <a:tblPr firstRow="1" firstCol="1" lastRow="1" lastCol="1" bandRow="1" bandCol="1"/>
              <a:tblGrid>
                <a:gridCol w="951441">
                  <a:extLst>
                    <a:ext uri="{9D8B030D-6E8A-4147-A177-3AD203B41FA5}">
                      <a16:colId xmlns:a16="http://schemas.microsoft.com/office/drawing/2014/main" xmlns="" val="20000"/>
                    </a:ext>
                  </a:extLst>
                </a:gridCol>
                <a:gridCol w="1322271">
                  <a:extLst>
                    <a:ext uri="{9D8B030D-6E8A-4147-A177-3AD203B41FA5}">
                      <a16:colId xmlns:a16="http://schemas.microsoft.com/office/drawing/2014/main" xmlns="" val="20001"/>
                    </a:ext>
                  </a:extLst>
                </a:gridCol>
                <a:gridCol w="1917715">
                  <a:extLst>
                    <a:ext uri="{9D8B030D-6E8A-4147-A177-3AD203B41FA5}">
                      <a16:colId xmlns:a16="http://schemas.microsoft.com/office/drawing/2014/main" xmlns="" val="20002"/>
                    </a:ext>
                  </a:extLst>
                </a:gridCol>
                <a:gridCol w="2105248">
                  <a:extLst>
                    <a:ext uri="{9D8B030D-6E8A-4147-A177-3AD203B41FA5}">
                      <a16:colId xmlns:a16="http://schemas.microsoft.com/office/drawing/2014/main" xmlns="" val="20003"/>
                    </a:ext>
                  </a:extLst>
                </a:gridCol>
                <a:gridCol w="1739717">
                  <a:extLst>
                    <a:ext uri="{9D8B030D-6E8A-4147-A177-3AD203B41FA5}">
                      <a16:colId xmlns:a16="http://schemas.microsoft.com/office/drawing/2014/main" xmlns="" val="20004"/>
                    </a:ext>
                  </a:extLst>
                </a:gridCol>
                <a:gridCol w="1612575">
                  <a:extLst>
                    <a:ext uri="{9D8B030D-6E8A-4147-A177-3AD203B41FA5}">
                      <a16:colId xmlns:a16="http://schemas.microsoft.com/office/drawing/2014/main" xmlns="" val="20005"/>
                    </a:ext>
                  </a:extLst>
                </a:gridCol>
              </a:tblGrid>
              <a:tr h="900348">
                <a:tc gridSpan="6">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2087245"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LİSANS YERLEŞTİRME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900348">
                <a:tc gridSpan="6">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2087245"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Testlerin Ağırlıkları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A8D9"/>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1"/>
                  </a:ext>
                </a:extLst>
              </a:tr>
              <a:tr h="900348">
                <a:tc gridSpan="5">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224663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TYT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algn="ctr" defTabSz="457200" rtl="0" eaLnBrk="1" latinLnBrk="0" hangingPunct="1">
                        <a:spcBef>
                          <a:spcPts val="45"/>
                        </a:spcBef>
                        <a:spcAft>
                          <a:spcPts val="0"/>
                        </a:spcAft>
                      </a:pPr>
                      <a:r>
                        <a:rPr lang="tr-TR" sz="14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11049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Yabancı Dil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xmlns="" val="10002"/>
                  </a:ext>
                </a:extLst>
              </a:tr>
              <a:tr h="1209352">
                <a:tc>
                  <a:txBody>
                    <a:bodyPr/>
                    <a:lstStyle/>
                    <a:p>
                      <a:pPr>
                        <a:spcBef>
                          <a:spcPts val="50"/>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27635" marR="109855" indent="2540">
                        <a:spcBef>
                          <a:spcPts val="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Puan Türü</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Bef>
                          <a:spcPts val="10"/>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63195" marR="162560" algn="ctr">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Türkçe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10668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Sosyal Bilimler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8128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Temel Matematik</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111125"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Fen Bilimleri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111125"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Yabancı Dil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r h="900348">
                <a:tc>
                  <a:txBody>
                    <a:bodyPr/>
                    <a:lstStyle/>
                    <a:p>
                      <a:pPr>
                        <a:spcBef>
                          <a:spcPts val="50"/>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58115">
                        <a:spcBef>
                          <a:spcPts val="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DİL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Bef>
                          <a:spcPts val="50"/>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163195" marR="162560" algn="ctr">
                        <a:spcBef>
                          <a:spcPts val="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13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8001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13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p>
                    <a:p>
                      <a:pPr marL="0" marR="106680" algn="ctr" defTabSz="457200" rtl="0" eaLnBrk="1" latinLnBrk="0" hangingPunct="1">
                        <a:spcBef>
                          <a:spcPts val="45"/>
                        </a:spcBef>
                        <a:spcAft>
                          <a:spcPts val="0"/>
                        </a:spcAft>
                      </a:pPr>
                      <a:r>
                        <a:rPr lang="tr-TR" sz="1600" b="1"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60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9" name="Unvan 3"/>
          <p:cNvSpPr txBox="1">
            <a:spLocks noGrp="1"/>
          </p:cNvSpPr>
          <p:nvPr>
            <p:ph type="title"/>
          </p:nvPr>
        </p:nvSpPr>
        <p:spPr>
          <a:xfrm>
            <a:off x="1738286" y="445173"/>
            <a:ext cx="8464551" cy="584775"/>
          </a:xfrm>
          <a:prstGeom prst="rect">
            <a:avLst/>
          </a:prstGeom>
          <a:noFill/>
        </p:spPr>
        <p:txBody>
          <a:bodyPr wrap="square" rtlCol="0">
            <a:spAutoFit/>
          </a:bodyPr>
          <a:lstStyle/>
          <a:p>
            <a:pPr algn="ctr"/>
            <a:r>
              <a:rPr lang="tr-TR" sz="3200" b="1" dirty="0">
                <a:solidFill>
                  <a:srgbClr val="C00000"/>
                </a:solidFill>
              </a:rPr>
              <a:t>TESTLERİN AĞIRLIKLARI (% OLARAK) </a:t>
            </a:r>
          </a:p>
        </p:txBody>
      </p:sp>
    </p:spTree>
    <p:extLst>
      <p:ext uri="{BB962C8B-B14F-4D97-AF65-F5344CB8AC3E}">
        <p14:creationId xmlns:p14="http://schemas.microsoft.com/office/powerpoint/2010/main" val="92456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13371" y="2441275"/>
            <a:ext cx="9510856" cy="3868952"/>
          </a:xfrm>
        </p:spPr>
        <p:txBody>
          <a:bodyPr>
            <a:normAutofit/>
          </a:bodyPr>
          <a:lstStyle/>
          <a:p>
            <a:pPr marL="0" indent="0">
              <a:buNone/>
            </a:pPr>
            <a:endParaRPr lang="tr-TR" dirty="0"/>
          </a:p>
          <a:p>
            <a:r>
              <a:rPr lang="tr-TR" sz="3200" b="1" dirty="0">
                <a:solidFill>
                  <a:srgbClr val="002060"/>
                </a:solidFill>
              </a:rPr>
              <a:t>İlk aşama sınavı olup yükseköğretime geçiş yapmak isteyen tüm adayların girmesi gereken bir sınavdır. </a:t>
            </a:r>
          </a:p>
          <a:p>
            <a:r>
              <a:rPr lang="tr-TR" sz="3200" b="1" dirty="0">
                <a:solidFill>
                  <a:srgbClr val="002060"/>
                </a:solidFill>
              </a:rPr>
              <a:t>Temel Yeterlilik, adayların sözel ve sayısal alanlarda sahip olmaları beklenen temel düzeyde bilgi, beceri, hazır </a:t>
            </a:r>
            <a:r>
              <a:rPr lang="tr-TR" sz="3200" b="1" dirty="0" err="1">
                <a:solidFill>
                  <a:srgbClr val="002060"/>
                </a:solidFill>
              </a:rPr>
              <a:t>bulunuşluluk</a:t>
            </a:r>
            <a:r>
              <a:rPr lang="tr-TR" sz="3200" b="1" dirty="0">
                <a:solidFill>
                  <a:srgbClr val="002060"/>
                </a:solidFill>
              </a:rPr>
              <a:t> ve yetkinlikleri kapsar.</a:t>
            </a:r>
          </a:p>
          <a:p>
            <a:endParaRPr lang="tr-TR" dirty="0"/>
          </a:p>
          <a:p>
            <a:endParaRPr lang="tr-TR" dirty="0"/>
          </a:p>
        </p:txBody>
      </p:sp>
      <p:sp>
        <p:nvSpPr>
          <p:cNvPr id="2" name="Başlık 1"/>
          <p:cNvSpPr>
            <a:spLocks noGrp="1"/>
          </p:cNvSpPr>
          <p:nvPr>
            <p:ph type="title"/>
          </p:nvPr>
        </p:nvSpPr>
        <p:spPr>
          <a:xfrm>
            <a:off x="681487" y="129396"/>
            <a:ext cx="10360324" cy="1863306"/>
          </a:xfrm>
        </p:spPr>
        <p:txBody>
          <a:bodyPr>
            <a:normAutofit/>
          </a:bodyPr>
          <a:lstStyle/>
          <a:p>
            <a:pPr algn="ctr"/>
            <a:r>
              <a:rPr lang="tr-TR" sz="3800" b="1" dirty="0">
                <a:solidFill>
                  <a:srgbClr val="C00000"/>
                </a:solidFill>
                <a:latin typeface="Calibri" pitchFamily="34" charset="0"/>
                <a:cs typeface="Calibri" pitchFamily="34" charset="0"/>
              </a:rPr>
              <a:t>YKS 1:</a:t>
            </a:r>
            <a:br>
              <a:rPr lang="tr-TR" sz="3800" b="1" dirty="0">
                <a:solidFill>
                  <a:srgbClr val="C00000"/>
                </a:solidFill>
                <a:latin typeface="Calibri" pitchFamily="34" charset="0"/>
                <a:cs typeface="Calibri" pitchFamily="34" charset="0"/>
              </a:rPr>
            </a:br>
            <a:r>
              <a:rPr lang="tr-TR" sz="3800" b="1" dirty="0">
                <a:solidFill>
                  <a:srgbClr val="C00000"/>
                </a:solidFill>
                <a:latin typeface="Calibri" pitchFamily="34" charset="0"/>
                <a:cs typeface="Calibri" pitchFamily="34" charset="0"/>
              </a:rPr>
              <a:t>TYT (BİRİNCİ AŞAMA SINAVI)</a:t>
            </a:r>
            <a:br>
              <a:rPr lang="tr-TR" sz="3800" b="1" dirty="0">
                <a:solidFill>
                  <a:srgbClr val="C00000"/>
                </a:solidFill>
                <a:latin typeface="Calibri" pitchFamily="34" charset="0"/>
                <a:cs typeface="Calibri" pitchFamily="34" charset="0"/>
              </a:rPr>
            </a:br>
            <a:r>
              <a:rPr lang="tr-TR" sz="3800" b="1" dirty="0">
                <a:solidFill>
                  <a:srgbClr val="C00000"/>
                </a:solidFill>
                <a:latin typeface="Calibri" pitchFamily="34" charset="0"/>
                <a:cs typeface="Calibri" pitchFamily="34" charset="0"/>
              </a:rPr>
              <a:t>TEMEL YETENEK TESTİ</a:t>
            </a:r>
          </a:p>
        </p:txBody>
      </p:sp>
    </p:spTree>
    <p:extLst>
      <p:ext uri="{BB962C8B-B14F-4D97-AF65-F5344CB8AC3E}">
        <p14:creationId xmlns:p14="http://schemas.microsoft.com/office/powerpoint/2010/main" val="758957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6379" y="2498954"/>
            <a:ext cx="10817524" cy="3841465"/>
          </a:xfrm>
        </p:spPr>
        <p:txBody>
          <a:bodyPr/>
          <a:lstStyle/>
          <a:p>
            <a:pPr lvl="0">
              <a:buClr>
                <a:schemeClr val="tx2"/>
              </a:buClr>
              <a:buFont typeface="Wingdings" panose="05000000000000000000" pitchFamily="2" charset="2"/>
              <a:buChar char="ü"/>
            </a:pPr>
            <a:r>
              <a:rPr lang="tr-TR" sz="2400" b="1" dirty="0">
                <a:solidFill>
                  <a:srgbClr val="002060"/>
                </a:solidFill>
                <a:latin typeface="Calibri" panose="020F0502020204030204" pitchFamily="34" charset="0"/>
              </a:rPr>
              <a:t>Sözel Puan:	[Temel Yeterlilik Testi %40] + [(Türk Dili ve Edebiyatı –Sosyal Bilimler-1 Testi (%50) + Sosyal Bilimler-2 Testi (%50)) %60]</a:t>
            </a:r>
          </a:p>
          <a:p>
            <a:pPr marL="0" lvl="0" indent="0">
              <a:buClr>
                <a:schemeClr val="tx2"/>
              </a:buClr>
              <a:buNone/>
            </a:pPr>
            <a:endParaRPr lang="tr-TR" sz="1200" b="1" dirty="0">
              <a:solidFill>
                <a:srgbClr val="002060"/>
              </a:solidFill>
              <a:latin typeface="Calibri" panose="020F0502020204030204" pitchFamily="34" charset="0"/>
            </a:endParaRPr>
          </a:p>
          <a:p>
            <a:pPr>
              <a:buClr>
                <a:schemeClr val="tx2"/>
              </a:buClr>
              <a:buFont typeface="Wingdings" panose="05000000000000000000" pitchFamily="2" charset="2"/>
              <a:buChar char="ü"/>
            </a:pPr>
            <a:r>
              <a:rPr lang="tr-TR" sz="2400" b="1" dirty="0">
                <a:solidFill>
                  <a:srgbClr val="002060"/>
                </a:solidFill>
                <a:latin typeface="Calibri" panose="020F0502020204030204" pitchFamily="34" charset="0"/>
              </a:rPr>
              <a:t>Sayısal Puan:[Temel Yeterlilik Testi %40] + [(Matematik Testi (%50) + Fen Bilimleri Testi (%50)) %60]</a:t>
            </a:r>
          </a:p>
          <a:p>
            <a:pPr marL="0" indent="0">
              <a:buClr>
                <a:schemeClr val="tx2"/>
              </a:buClr>
              <a:buNone/>
            </a:pPr>
            <a:endParaRPr lang="tr-TR" sz="1200" b="1" dirty="0">
              <a:solidFill>
                <a:srgbClr val="002060"/>
              </a:solidFill>
              <a:latin typeface="Calibri" panose="020F0502020204030204" pitchFamily="34" charset="0"/>
            </a:endParaRPr>
          </a:p>
          <a:p>
            <a:pPr>
              <a:buClr>
                <a:schemeClr val="tx2"/>
              </a:buClr>
              <a:buFont typeface="Wingdings" panose="05000000000000000000" pitchFamily="2" charset="2"/>
              <a:buChar char="ü"/>
            </a:pPr>
            <a:r>
              <a:rPr lang="tr-TR" sz="2400" b="1" dirty="0">
                <a:solidFill>
                  <a:srgbClr val="002060"/>
                </a:solidFill>
                <a:latin typeface="Calibri" panose="020F0502020204030204" pitchFamily="34" charset="0"/>
              </a:rPr>
              <a:t>Eşit Ağırlık Puanı: [Temel Yeterlilik Testi %40] + [(Türk Dili ve Edebiyatı - Sosyal Bilimler-1 Testi (%50) + Matematik Testi (%50)) %60]</a:t>
            </a:r>
          </a:p>
          <a:p>
            <a:pPr marL="0" indent="0">
              <a:buClr>
                <a:schemeClr val="tx2"/>
              </a:buClr>
              <a:buNone/>
            </a:pPr>
            <a:endParaRPr lang="tr-TR" sz="1200" b="1" dirty="0">
              <a:solidFill>
                <a:srgbClr val="002060"/>
              </a:solidFill>
              <a:latin typeface="Calibri" panose="020F0502020204030204" pitchFamily="34" charset="0"/>
            </a:endParaRPr>
          </a:p>
          <a:p>
            <a:pPr>
              <a:buClr>
                <a:schemeClr val="tx2"/>
              </a:buClr>
              <a:buFont typeface="Wingdings" panose="05000000000000000000" pitchFamily="2" charset="2"/>
              <a:buChar char="ü"/>
            </a:pPr>
            <a:r>
              <a:rPr lang="tr-TR" sz="2400" b="1" dirty="0">
                <a:solidFill>
                  <a:srgbClr val="002060"/>
                </a:solidFill>
                <a:latin typeface="Calibri" panose="020F0502020204030204" pitchFamily="34" charset="0"/>
              </a:rPr>
              <a:t>Dil Puanı:[Temel Yeterlilik Testi %40] + [Yabancı Dil Testi %60]</a:t>
            </a:r>
          </a:p>
          <a:p>
            <a:pPr>
              <a:buFont typeface="Wingdings" panose="05000000000000000000" pitchFamily="2" charset="2"/>
              <a:buChar char="ü"/>
            </a:pPr>
            <a:endParaRPr lang="tr-TR" sz="2200" dirty="0"/>
          </a:p>
        </p:txBody>
      </p:sp>
      <p:sp>
        <p:nvSpPr>
          <p:cNvPr id="2" name="Unvan 1"/>
          <p:cNvSpPr>
            <a:spLocks noGrp="1"/>
          </p:cNvSpPr>
          <p:nvPr>
            <p:ph type="title"/>
          </p:nvPr>
        </p:nvSpPr>
        <p:spPr>
          <a:xfrm>
            <a:off x="1705650" y="447381"/>
            <a:ext cx="8939283" cy="1038012"/>
          </a:xfrm>
        </p:spPr>
        <p:txBody>
          <a:bodyPr>
            <a:noAutofit/>
          </a:bodyPr>
          <a:lstStyle/>
          <a:p>
            <a:r>
              <a:rPr lang="tr-TR" sz="3800" b="1" dirty="0">
                <a:solidFill>
                  <a:srgbClr val="C00000"/>
                </a:solidFill>
                <a:latin typeface="Calibri" panose="020F0502020204030204" pitchFamily="34" charset="0"/>
              </a:rPr>
              <a:t>Lisans programlarını tercih edebilmek için gerekli baraj puanı nasıl hesaplanır?</a:t>
            </a:r>
            <a:endParaRPr lang="tr-TR" sz="3800" dirty="0">
              <a:solidFill>
                <a:srgbClr val="C00000"/>
              </a:solidFill>
            </a:endParaRPr>
          </a:p>
        </p:txBody>
      </p:sp>
    </p:spTree>
    <p:extLst>
      <p:ext uri="{BB962C8B-B14F-4D97-AF65-F5344CB8AC3E}">
        <p14:creationId xmlns:p14="http://schemas.microsoft.com/office/powerpoint/2010/main" val="40770854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46982" y="2363642"/>
            <a:ext cx="7435756" cy="3959523"/>
          </a:xfrm>
        </p:spPr>
        <p:txBody>
          <a:bodyPr>
            <a:normAutofit fontScale="92500" lnSpcReduction="20000"/>
          </a:bodyPr>
          <a:lstStyle/>
          <a:p>
            <a:pPr marL="0" indent="0">
              <a:buNone/>
            </a:pPr>
            <a:endParaRPr lang="tr-TR" sz="2800" b="1" dirty="0"/>
          </a:p>
          <a:p>
            <a:pPr>
              <a:buFont typeface="Wingdings" panose="05000000000000000000" pitchFamily="2" charset="2"/>
              <a:buChar char="ü"/>
            </a:pPr>
            <a:r>
              <a:rPr lang="en-US" sz="3000" b="1" dirty="0" err="1">
                <a:solidFill>
                  <a:srgbClr val="002060"/>
                </a:solidFill>
                <a:latin typeface="Calibri" pitchFamily="34" charset="0"/>
                <a:cs typeface="Calibri" pitchFamily="34" charset="0"/>
              </a:rPr>
              <a:t>Orta</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Öğretim</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Başarı</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Puanı</a:t>
            </a:r>
            <a:r>
              <a:rPr lang="en-US" sz="3000" b="1" dirty="0">
                <a:solidFill>
                  <a:srgbClr val="002060"/>
                </a:solidFill>
                <a:latin typeface="Calibri" pitchFamily="34" charset="0"/>
                <a:cs typeface="Calibri" pitchFamily="34" charset="0"/>
              </a:rPr>
              <a:t> (OBP)’</a:t>
            </a:r>
            <a:r>
              <a:rPr lang="en-US" sz="3000" b="1" dirty="0" err="1">
                <a:solidFill>
                  <a:srgbClr val="002060"/>
                </a:solidFill>
                <a:latin typeface="Calibri" pitchFamily="34" charset="0"/>
                <a:cs typeface="Calibri" pitchFamily="34" charset="0"/>
              </a:rPr>
              <a:t>nın</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katkı</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oranında</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ve</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hesaplanma</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şeklinde</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bir</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değişiklik</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olmayacaktır</a:t>
            </a:r>
            <a:r>
              <a:rPr lang="en-US" sz="3000" b="1" dirty="0">
                <a:solidFill>
                  <a:srgbClr val="002060"/>
                </a:solidFill>
                <a:latin typeface="Calibri" pitchFamily="34" charset="0"/>
                <a:cs typeface="Calibri" pitchFamily="34" charset="0"/>
              </a:rPr>
              <a:t>.</a:t>
            </a:r>
            <a:endParaRPr lang="tr-TR" sz="3000" b="1" dirty="0">
              <a:solidFill>
                <a:srgbClr val="002060"/>
              </a:solidFill>
              <a:latin typeface="Calibri" pitchFamily="34" charset="0"/>
              <a:cs typeface="Calibri" pitchFamily="34" charset="0"/>
            </a:endParaRPr>
          </a:p>
          <a:p>
            <a:pPr marL="0" indent="0">
              <a:buNone/>
            </a:pPr>
            <a:endParaRPr lang="tr-TR" sz="3000" b="1" dirty="0">
              <a:solidFill>
                <a:srgbClr val="002060"/>
              </a:solidFill>
              <a:latin typeface="Calibri" pitchFamily="34" charset="0"/>
              <a:cs typeface="Calibri" pitchFamily="34" charset="0"/>
            </a:endParaRPr>
          </a:p>
          <a:p>
            <a:pPr>
              <a:buFont typeface="Wingdings" panose="05000000000000000000" pitchFamily="2" charset="2"/>
              <a:buChar char="ü"/>
            </a:pPr>
            <a:r>
              <a:rPr lang="en-US" sz="3000" b="1" dirty="0">
                <a:solidFill>
                  <a:srgbClr val="002060"/>
                </a:solidFill>
                <a:latin typeface="Calibri" pitchFamily="34" charset="0"/>
                <a:cs typeface="Calibri" pitchFamily="34" charset="0"/>
              </a:rPr>
              <a:t>YGS-LYS </a:t>
            </a:r>
            <a:r>
              <a:rPr lang="en-US" sz="3000" b="1" dirty="0" err="1">
                <a:solidFill>
                  <a:srgbClr val="002060"/>
                </a:solidFill>
                <a:latin typeface="Calibri" pitchFamily="34" charset="0"/>
                <a:cs typeface="Calibri" pitchFamily="34" charset="0"/>
              </a:rPr>
              <a:t>sisteminde</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olduğu</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gibi</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bu</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yıl</a:t>
            </a:r>
            <a:r>
              <a:rPr lang="en-US" sz="3000" b="1" dirty="0">
                <a:solidFill>
                  <a:srgbClr val="002060"/>
                </a:solidFill>
                <a:latin typeface="Calibri" pitchFamily="34" charset="0"/>
                <a:cs typeface="Calibri" pitchFamily="34" charset="0"/>
              </a:rPr>
              <a:t> da </a:t>
            </a:r>
            <a:r>
              <a:rPr lang="en-US" sz="3000" b="1" dirty="0" err="1">
                <a:solidFill>
                  <a:srgbClr val="002060"/>
                </a:solidFill>
                <a:latin typeface="Calibri" pitchFamily="34" charset="0"/>
                <a:cs typeface="Calibri" pitchFamily="34" charset="0"/>
              </a:rPr>
              <a:t>puanlar</a:t>
            </a:r>
            <a:r>
              <a:rPr lang="en-US" sz="3000" b="1" dirty="0">
                <a:solidFill>
                  <a:srgbClr val="002060"/>
                </a:solidFill>
                <a:latin typeface="Calibri" pitchFamily="34" charset="0"/>
                <a:cs typeface="Calibri" pitchFamily="34" charset="0"/>
              </a:rPr>
              <a:t> 100-500 </a:t>
            </a:r>
            <a:r>
              <a:rPr lang="en-US" sz="3000" b="1" dirty="0" err="1">
                <a:solidFill>
                  <a:srgbClr val="002060"/>
                </a:solidFill>
                <a:latin typeface="Calibri" pitchFamily="34" charset="0"/>
                <a:cs typeface="Calibri" pitchFamily="34" charset="0"/>
              </a:rPr>
              <a:t>puan</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aralığında</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hesaplanacaktır</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Adayların</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bu</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puanlarına</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Ortaöğretim</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Başarı</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Puanı</a:t>
            </a:r>
            <a:r>
              <a:rPr lang="en-US" sz="3000" b="1" dirty="0">
                <a:solidFill>
                  <a:srgbClr val="002060"/>
                </a:solidFill>
                <a:latin typeface="Calibri" pitchFamily="34" charset="0"/>
                <a:cs typeface="Calibri" pitchFamily="34" charset="0"/>
              </a:rPr>
              <a:t> (OBP) </a:t>
            </a:r>
            <a:r>
              <a:rPr lang="en-US" sz="3000" b="1" dirty="0" err="1">
                <a:solidFill>
                  <a:srgbClr val="002060"/>
                </a:solidFill>
                <a:latin typeface="Calibri" pitchFamily="34" charset="0"/>
                <a:cs typeface="Calibri" pitchFamily="34" charset="0"/>
              </a:rPr>
              <a:t>geçen</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sene</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olduğu</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şekilde</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hesaplanarak</a:t>
            </a:r>
            <a:r>
              <a:rPr lang="en-US" sz="3000" b="1" dirty="0">
                <a:solidFill>
                  <a:srgbClr val="002060"/>
                </a:solidFill>
                <a:latin typeface="Calibri" pitchFamily="34" charset="0"/>
                <a:cs typeface="Calibri" pitchFamily="34" charset="0"/>
              </a:rPr>
              <a:t> </a:t>
            </a:r>
            <a:r>
              <a:rPr lang="en-US" sz="3000" b="1" dirty="0" err="1">
                <a:solidFill>
                  <a:srgbClr val="002060"/>
                </a:solidFill>
                <a:latin typeface="Calibri" pitchFamily="34" charset="0"/>
                <a:cs typeface="Calibri" pitchFamily="34" charset="0"/>
              </a:rPr>
              <a:t>eklenecektir</a:t>
            </a:r>
            <a:r>
              <a:rPr lang="en-US" sz="3000" b="1" dirty="0">
                <a:solidFill>
                  <a:srgbClr val="002060"/>
                </a:solidFill>
              </a:rPr>
              <a:t>.</a:t>
            </a:r>
            <a:endParaRPr lang="tr-TR" sz="3000" b="1" dirty="0">
              <a:solidFill>
                <a:srgbClr val="002060"/>
              </a:solidFill>
            </a:endParaRPr>
          </a:p>
          <a:p>
            <a:endParaRPr lang="tr-TR" dirty="0">
              <a:solidFill>
                <a:srgbClr val="002060"/>
              </a:solidFill>
            </a:endParaRPr>
          </a:p>
        </p:txBody>
      </p:sp>
      <p:sp>
        <p:nvSpPr>
          <p:cNvPr id="2" name="Unvan 1"/>
          <p:cNvSpPr>
            <a:spLocks noGrp="1"/>
          </p:cNvSpPr>
          <p:nvPr>
            <p:ph type="title"/>
          </p:nvPr>
        </p:nvSpPr>
        <p:spPr>
          <a:xfrm>
            <a:off x="6515391" y="286908"/>
            <a:ext cx="3483632" cy="987846"/>
          </a:xfrm>
        </p:spPr>
        <p:txBody>
          <a:bodyPr>
            <a:noAutofit/>
          </a:bodyPr>
          <a:lstStyle/>
          <a:p>
            <a:pPr algn="ctr"/>
            <a:r>
              <a:rPr lang="tr-TR" sz="7200" b="1" dirty="0">
                <a:solidFill>
                  <a:srgbClr val="C00000"/>
                </a:solidFill>
              </a:rPr>
              <a:t>OBP </a:t>
            </a:r>
          </a:p>
        </p:txBody>
      </p:sp>
      <p:pic>
        <p:nvPicPr>
          <p:cNvPr id="9" name="Resi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134" y="1887229"/>
            <a:ext cx="4400551" cy="332312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39398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91707" y="1731696"/>
            <a:ext cx="10548828" cy="4781247"/>
          </a:xfrm>
        </p:spPr>
        <p:txBody>
          <a:bodyPr>
            <a:noAutofit/>
          </a:bodyPr>
          <a:lstStyle/>
          <a:p>
            <a:pPr>
              <a:lnSpc>
                <a:spcPct val="80000"/>
              </a:lnSpc>
              <a:defRPr/>
            </a:pPr>
            <a:r>
              <a:rPr lang="tr-TR" sz="2000" dirty="0">
                <a:solidFill>
                  <a:srgbClr val="002060"/>
                </a:solidFill>
                <a:latin typeface="Calibri" pitchFamily="34" charset="0"/>
                <a:ea typeface="Verdana" panose="020B0604030504040204" pitchFamily="34" charset="0"/>
                <a:cs typeface="Calibri" pitchFamily="34" charset="0"/>
              </a:rPr>
              <a:t>OBP, </a:t>
            </a:r>
            <a:r>
              <a:rPr lang="tr-TR" sz="2000" b="1" dirty="0">
                <a:solidFill>
                  <a:srgbClr val="002060"/>
                </a:solidFill>
                <a:latin typeface="Calibri" pitchFamily="34" charset="0"/>
                <a:ea typeface="Verdana" panose="020B0604030504040204" pitchFamily="34" charset="0"/>
                <a:cs typeface="Calibri" pitchFamily="34" charset="0"/>
              </a:rPr>
              <a:t>Türkiye geneli değerlendirmeye esas alınarak,</a:t>
            </a:r>
            <a:r>
              <a:rPr lang="tr-TR" sz="2000" dirty="0">
                <a:solidFill>
                  <a:srgbClr val="002060"/>
                </a:solidFill>
                <a:latin typeface="Calibri" pitchFamily="34" charset="0"/>
                <a:ea typeface="Verdana" panose="020B0604030504040204" pitchFamily="34" charset="0"/>
                <a:cs typeface="Calibri" pitchFamily="34" charset="0"/>
              </a:rPr>
              <a:t> ortaöğretim bitirme</a:t>
            </a:r>
          </a:p>
          <a:p>
            <a:pPr marL="0" indent="0">
              <a:lnSpc>
                <a:spcPct val="80000"/>
              </a:lnSpc>
              <a:buNone/>
              <a:defRPr/>
            </a:pPr>
            <a:r>
              <a:rPr lang="tr-TR" sz="2000" dirty="0">
                <a:solidFill>
                  <a:srgbClr val="002060"/>
                </a:solidFill>
                <a:latin typeface="Calibri" pitchFamily="34" charset="0"/>
                <a:ea typeface="Verdana" panose="020B0604030504040204" pitchFamily="34" charset="0"/>
                <a:cs typeface="Calibri" pitchFamily="34" charset="0"/>
              </a:rPr>
              <a:t> notları (</a:t>
            </a:r>
            <a:r>
              <a:rPr lang="tr-TR" sz="2000" b="1" dirty="0">
                <a:solidFill>
                  <a:srgbClr val="002060"/>
                </a:solidFill>
                <a:latin typeface="Calibri" pitchFamily="34" charset="0"/>
                <a:ea typeface="Verdana" panose="020B0604030504040204" pitchFamily="34" charset="0"/>
                <a:cs typeface="Calibri" pitchFamily="34" charset="0"/>
              </a:rPr>
              <a:t>100 üzerinden diploma notu</a:t>
            </a:r>
            <a:r>
              <a:rPr lang="tr-TR" sz="2000" dirty="0">
                <a:solidFill>
                  <a:srgbClr val="002060"/>
                </a:solidFill>
                <a:latin typeface="Calibri" pitchFamily="34" charset="0"/>
                <a:ea typeface="Verdana" panose="020B0604030504040204" pitchFamily="34" charset="0"/>
                <a:cs typeface="Calibri" pitchFamily="34" charset="0"/>
              </a:rPr>
              <a:t>) </a:t>
            </a:r>
            <a:r>
              <a:rPr lang="tr-TR" sz="2000" b="1" dirty="0">
                <a:solidFill>
                  <a:srgbClr val="002060"/>
                </a:solidFill>
                <a:latin typeface="Calibri" pitchFamily="34" charset="0"/>
                <a:ea typeface="Verdana" panose="020B0604030504040204" pitchFamily="34" charset="0"/>
                <a:cs typeface="Calibri" pitchFamily="34" charset="0"/>
              </a:rPr>
              <a:t>5 ile çarpılarak</a:t>
            </a:r>
            <a:r>
              <a:rPr lang="tr-TR" sz="2000" dirty="0">
                <a:solidFill>
                  <a:srgbClr val="002060"/>
                </a:solidFill>
                <a:latin typeface="Calibri" pitchFamily="34" charset="0"/>
                <a:ea typeface="Verdana" panose="020B0604030504040204" pitchFamily="34" charset="0"/>
                <a:cs typeface="Calibri" pitchFamily="34" charset="0"/>
              </a:rPr>
              <a:t> Ortaöğretim Başarı Puanına (OBP) dönüştürülecektir. </a:t>
            </a:r>
          </a:p>
          <a:p>
            <a:pPr marL="0" indent="0">
              <a:lnSpc>
                <a:spcPct val="80000"/>
              </a:lnSpc>
              <a:buNone/>
              <a:defRPr/>
            </a:pPr>
            <a:endParaRPr lang="tr-TR" sz="2000" dirty="0">
              <a:solidFill>
                <a:srgbClr val="002060"/>
              </a:solidFill>
              <a:latin typeface="Calibri" pitchFamily="34" charset="0"/>
              <a:ea typeface="Verdana" panose="020B0604030504040204" pitchFamily="34" charset="0"/>
              <a:cs typeface="Calibri" pitchFamily="34" charset="0"/>
            </a:endParaRPr>
          </a:p>
          <a:p>
            <a:pPr>
              <a:lnSpc>
                <a:spcPct val="80000"/>
              </a:lnSpc>
              <a:defRPr/>
            </a:pPr>
            <a:r>
              <a:rPr lang="tr-TR" sz="2000" dirty="0">
                <a:solidFill>
                  <a:srgbClr val="002060"/>
                </a:solidFill>
                <a:latin typeface="Calibri" pitchFamily="34" charset="0"/>
                <a:ea typeface="Verdana" panose="020B0604030504040204" pitchFamily="34" charset="0"/>
                <a:cs typeface="Calibri" pitchFamily="34" charset="0"/>
              </a:rPr>
              <a:t>Böylece, </a:t>
            </a:r>
            <a:br>
              <a:rPr lang="tr-TR" sz="2000" dirty="0">
                <a:solidFill>
                  <a:srgbClr val="002060"/>
                </a:solidFill>
                <a:latin typeface="Calibri" pitchFamily="34" charset="0"/>
                <a:ea typeface="Verdana" panose="020B0604030504040204" pitchFamily="34" charset="0"/>
                <a:cs typeface="Calibri" pitchFamily="34" charset="0"/>
              </a:rPr>
            </a:br>
            <a:r>
              <a:rPr lang="tr-TR" sz="2000" dirty="0">
                <a:solidFill>
                  <a:srgbClr val="002060"/>
                </a:solidFill>
                <a:latin typeface="Calibri" pitchFamily="34" charset="0"/>
                <a:ea typeface="Verdana" panose="020B0604030504040204" pitchFamily="34" charset="0"/>
                <a:cs typeface="Calibri" pitchFamily="34" charset="0"/>
              </a:rPr>
              <a:t>            50 olan en düşük diploma notu için OBP 250 olacak, </a:t>
            </a:r>
            <a:br>
              <a:rPr lang="tr-TR" sz="2000" dirty="0">
                <a:solidFill>
                  <a:srgbClr val="002060"/>
                </a:solidFill>
                <a:latin typeface="Calibri" pitchFamily="34" charset="0"/>
                <a:ea typeface="Verdana" panose="020B0604030504040204" pitchFamily="34" charset="0"/>
                <a:cs typeface="Calibri" pitchFamily="34" charset="0"/>
              </a:rPr>
            </a:br>
            <a:r>
              <a:rPr lang="tr-TR" sz="2000" dirty="0">
                <a:solidFill>
                  <a:srgbClr val="002060"/>
                </a:solidFill>
                <a:latin typeface="Calibri" pitchFamily="34" charset="0"/>
                <a:ea typeface="Verdana" panose="020B0604030504040204" pitchFamily="34" charset="0"/>
                <a:cs typeface="Calibri" pitchFamily="34" charset="0"/>
              </a:rPr>
              <a:t>            100 olan en yüksek diploma notu için de OBP 500 olacaktır. 50’nin  altında olan diploma notları 50 olarak değerlendirmeye alınacak.</a:t>
            </a:r>
          </a:p>
          <a:p>
            <a:pPr marL="0" indent="0">
              <a:lnSpc>
                <a:spcPct val="80000"/>
              </a:lnSpc>
              <a:buNone/>
              <a:defRPr/>
            </a:pPr>
            <a:endParaRPr lang="tr-TR" sz="2000" dirty="0">
              <a:solidFill>
                <a:srgbClr val="002060"/>
              </a:solidFill>
              <a:latin typeface="Calibri" pitchFamily="34" charset="0"/>
              <a:ea typeface="Verdana" panose="020B0604030504040204" pitchFamily="34" charset="0"/>
              <a:cs typeface="Calibri" pitchFamily="34" charset="0"/>
            </a:endParaRPr>
          </a:p>
          <a:p>
            <a:pPr>
              <a:lnSpc>
                <a:spcPct val="80000"/>
              </a:lnSpc>
              <a:defRPr/>
            </a:pPr>
            <a:r>
              <a:rPr lang="tr-TR" sz="2000" dirty="0">
                <a:solidFill>
                  <a:srgbClr val="002060"/>
                </a:solidFill>
                <a:latin typeface="Calibri" pitchFamily="34" charset="0"/>
                <a:ea typeface="Verdana" panose="020B0604030504040204" pitchFamily="34" charset="0"/>
                <a:cs typeface="Calibri" pitchFamily="34" charset="0"/>
              </a:rPr>
              <a:t>Ortaöğretim Başarı Puanı (OBP) Değer Aralıkları </a:t>
            </a:r>
            <a:r>
              <a:rPr lang="tr-TR" sz="2000" b="1" dirty="0">
                <a:solidFill>
                  <a:srgbClr val="002060"/>
                </a:solidFill>
                <a:latin typeface="Calibri" pitchFamily="34" charset="0"/>
                <a:ea typeface="Verdana" panose="020B0604030504040204" pitchFamily="34" charset="0"/>
                <a:cs typeface="Calibri" pitchFamily="34" charset="0"/>
              </a:rPr>
              <a:t>250-500</a:t>
            </a:r>
            <a:r>
              <a:rPr lang="tr-TR" sz="2000" dirty="0">
                <a:solidFill>
                  <a:srgbClr val="002060"/>
                </a:solidFill>
                <a:latin typeface="Calibri" pitchFamily="34" charset="0"/>
                <a:ea typeface="Verdana" panose="020B0604030504040204" pitchFamily="34" charset="0"/>
                <a:cs typeface="Calibri" pitchFamily="34" charset="0"/>
              </a:rPr>
              <a:t> olacaktır.</a:t>
            </a:r>
          </a:p>
          <a:p>
            <a:pPr>
              <a:lnSpc>
                <a:spcPct val="80000"/>
              </a:lnSpc>
              <a:defRPr/>
            </a:pPr>
            <a:endParaRPr lang="tr-TR" sz="2000" dirty="0">
              <a:solidFill>
                <a:srgbClr val="002060"/>
              </a:solidFill>
              <a:latin typeface="Calibri" pitchFamily="34" charset="0"/>
              <a:ea typeface="Verdana" panose="020B0604030504040204" pitchFamily="34" charset="0"/>
              <a:cs typeface="Calibri" pitchFamily="34" charset="0"/>
            </a:endParaRPr>
          </a:p>
          <a:p>
            <a:pPr>
              <a:lnSpc>
                <a:spcPct val="80000"/>
              </a:lnSpc>
              <a:defRPr/>
            </a:pPr>
            <a:r>
              <a:rPr lang="tr-TR" sz="2000" dirty="0">
                <a:solidFill>
                  <a:srgbClr val="002060"/>
                </a:solidFill>
                <a:latin typeface="Calibri" pitchFamily="34" charset="0"/>
                <a:ea typeface="Verdana" panose="020B0604030504040204" pitchFamily="34" charset="0"/>
                <a:cs typeface="Calibri" pitchFamily="34" charset="0"/>
              </a:rPr>
              <a:t>Daha sonra bu OBP, herkes için tek katsayı olarak kullanılan </a:t>
            </a:r>
            <a:r>
              <a:rPr lang="tr-TR" sz="2000" b="1" dirty="0">
                <a:solidFill>
                  <a:srgbClr val="002060"/>
                </a:solidFill>
                <a:latin typeface="Calibri" pitchFamily="34" charset="0"/>
                <a:ea typeface="Verdana" panose="020B0604030504040204" pitchFamily="34" charset="0"/>
                <a:cs typeface="Calibri" pitchFamily="34" charset="0"/>
              </a:rPr>
              <a:t>0.12 katsayısı ile çarpılarak</a:t>
            </a:r>
            <a:r>
              <a:rPr lang="tr-TR" sz="2000" dirty="0">
                <a:solidFill>
                  <a:srgbClr val="002060"/>
                </a:solidFill>
                <a:latin typeface="Calibri" pitchFamily="34" charset="0"/>
                <a:ea typeface="Verdana" panose="020B0604030504040204" pitchFamily="34" charset="0"/>
                <a:cs typeface="Calibri" pitchFamily="34" charset="0"/>
              </a:rPr>
              <a:t> okuldan gelecek net puan hesaplanacaktır.</a:t>
            </a:r>
            <a:br>
              <a:rPr lang="tr-TR" sz="2000" dirty="0">
                <a:solidFill>
                  <a:srgbClr val="002060"/>
                </a:solidFill>
                <a:latin typeface="Calibri" pitchFamily="34" charset="0"/>
                <a:ea typeface="Verdana" panose="020B0604030504040204" pitchFamily="34" charset="0"/>
                <a:cs typeface="Calibri" pitchFamily="34" charset="0"/>
              </a:rPr>
            </a:br>
            <a:r>
              <a:rPr lang="tr-TR" sz="2000" dirty="0">
                <a:solidFill>
                  <a:srgbClr val="002060"/>
                </a:solidFill>
                <a:latin typeface="Calibri" pitchFamily="34" charset="0"/>
                <a:ea typeface="Verdana" panose="020B0604030504040204" pitchFamily="34" charset="0"/>
                <a:cs typeface="Calibri" pitchFamily="34" charset="0"/>
              </a:rPr>
              <a:t/>
            </a:r>
            <a:br>
              <a:rPr lang="tr-TR" sz="2000" dirty="0">
                <a:solidFill>
                  <a:srgbClr val="002060"/>
                </a:solidFill>
                <a:latin typeface="Calibri" pitchFamily="34" charset="0"/>
                <a:ea typeface="Verdana" panose="020B0604030504040204" pitchFamily="34" charset="0"/>
                <a:cs typeface="Calibri" pitchFamily="34" charset="0"/>
              </a:rPr>
            </a:br>
            <a:endParaRPr lang="tr-TR" sz="2000" dirty="0">
              <a:solidFill>
                <a:srgbClr val="002060"/>
              </a:solidFill>
              <a:latin typeface="Calibri" pitchFamily="34" charset="0"/>
              <a:ea typeface="Verdana" panose="020B0604030504040204" pitchFamily="34" charset="0"/>
              <a:cs typeface="Calibri" pitchFamily="34" charset="0"/>
            </a:endParaRPr>
          </a:p>
          <a:p>
            <a:pPr>
              <a:lnSpc>
                <a:spcPct val="80000"/>
              </a:lnSpc>
              <a:defRPr/>
            </a:pPr>
            <a:r>
              <a:rPr lang="tr-TR" sz="2000" dirty="0">
                <a:solidFill>
                  <a:srgbClr val="002060"/>
                </a:solidFill>
                <a:latin typeface="Calibri" pitchFamily="34" charset="0"/>
                <a:ea typeface="Verdana" panose="020B0604030504040204" pitchFamily="34" charset="0"/>
                <a:cs typeface="Calibri" pitchFamily="34" charset="0"/>
              </a:rPr>
              <a:t>Yani okul  puanları hesaplanırken </a:t>
            </a:r>
            <a:r>
              <a:rPr lang="tr-TR" sz="2000" b="1" u="sng" dirty="0">
                <a:solidFill>
                  <a:srgbClr val="002060"/>
                </a:solidFill>
                <a:latin typeface="Calibri" pitchFamily="34" charset="0"/>
                <a:ea typeface="Verdana" panose="020B0604030504040204" pitchFamily="34" charset="0"/>
                <a:cs typeface="Calibri" pitchFamily="34" charset="0"/>
              </a:rPr>
              <a:t>herkes için tek katsayı </a:t>
            </a:r>
            <a:r>
              <a:rPr lang="tr-TR" sz="2000" dirty="0">
                <a:solidFill>
                  <a:srgbClr val="002060"/>
                </a:solidFill>
                <a:latin typeface="Calibri" pitchFamily="34" charset="0"/>
                <a:ea typeface="Verdana" panose="020B0604030504040204" pitchFamily="34" charset="0"/>
                <a:cs typeface="Calibri" pitchFamily="34" charset="0"/>
              </a:rPr>
              <a:t>kullanılacak.  </a:t>
            </a:r>
            <a:r>
              <a:rPr lang="tr-TR" sz="2000" b="1" dirty="0">
                <a:solidFill>
                  <a:srgbClr val="002060"/>
                </a:solidFill>
                <a:latin typeface="Calibri" pitchFamily="34" charset="0"/>
                <a:ea typeface="Verdana" panose="020B0604030504040204" pitchFamily="34" charset="0"/>
                <a:cs typeface="Calibri" pitchFamily="34" charset="0"/>
              </a:rPr>
              <a:t>Tüm öğrencilerin</a:t>
            </a:r>
            <a:r>
              <a:rPr lang="tr-TR" sz="2000" dirty="0">
                <a:solidFill>
                  <a:srgbClr val="002060"/>
                </a:solidFill>
                <a:latin typeface="Calibri" pitchFamily="34" charset="0"/>
                <a:ea typeface="Verdana" panose="020B0604030504040204" pitchFamily="34" charset="0"/>
                <a:cs typeface="Calibri" pitchFamily="34" charset="0"/>
              </a:rPr>
              <a:t> </a:t>
            </a:r>
            <a:r>
              <a:rPr lang="tr-TR" sz="2000" dirty="0" err="1">
                <a:solidFill>
                  <a:srgbClr val="002060"/>
                </a:solidFill>
                <a:latin typeface="Calibri" pitchFamily="34" charset="0"/>
                <a:ea typeface="Verdana" panose="020B0604030504040204" pitchFamily="34" charset="0"/>
                <a:cs typeface="Calibri" pitchFamily="34" charset="0"/>
              </a:rPr>
              <a:t>OBP’si</a:t>
            </a:r>
            <a:r>
              <a:rPr lang="tr-TR" sz="2000" dirty="0">
                <a:solidFill>
                  <a:srgbClr val="002060"/>
                </a:solidFill>
                <a:latin typeface="Calibri" pitchFamily="34" charset="0"/>
                <a:ea typeface="Verdana" panose="020B0604030504040204" pitchFamily="34" charset="0"/>
                <a:cs typeface="Calibri" pitchFamily="34" charset="0"/>
              </a:rPr>
              <a:t> </a:t>
            </a:r>
            <a:r>
              <a:rPr lang="tr-TR" sz="2000" b="1" dirty="0">
                <a:solidFill>
                  <a:srgbClr val="002060"/>
                </a:solidFill>
                <a:latin typeface="Calibri" pitchFamily="34" charset="0"/>
                <a:ea typeface="Verdana" panose="020B0604030504040204" pitchFamily="34" charset="0"/>
                <a:cs typeface="Calibri" pitchFamily="34" charset="0"/>
              </a:rPr>
              <a:t>0.12</a:t>
            </a:r>
            <a:r>
              <a:rPr lang="tr-TR" sz="2000" dirty="0">
                <a:solidFill>
                  <a:srgbClr val="002060"/>
                </a:solidFill>
                <a:latin typeface="Calibri" pitchFamily="34" charset="0"/>
                <a:ea typeface="Verdana" panose="020B0604030504040204" pitchFamily="34" charset="0"/>
                <a:cs typeface="Calibri" pitchFamily="34" charset="0"/>
              </a:rPr>
              <a:t> katsayısı ile çarpılacak.</a:t>
            </a:r>
          </a:p>
          <a:p>
            <a:pPr algn="ctr"/>
            <a:endParaRPr lang="tr-TR" sz="2000" dirty="0">
              <a:latin typeface="Calibri" pitchFamily="34" charset="0"/>
              <a:cs typeface="Calibri" pitchFamily="34" charset="0"/>
            </a:endParaRPr>
          </a:p>
        </p:txBody>
      </p:sp>
      <p:sp>
        <p:nvSpPr>
          <p:cNvPr id="3" name="Başlık 2"/>
          <p:cNvSpPr>
            <a:spLocks noGrp="1"/>
          </p:cNvSpPr>
          <p:nvPr>
            <p:ph type="title"/>
          </p:nvPr>
        </p:nvSpPr>
        <p:spPr>
          <a:xfrm>
            <a:off x="609600" y="390086"/>
            <a:ext cx="10972800" cy="1252728"/>
          </a:xfrm>
        </p:spPr>
        <p:txBody>
          <a:bodyPr>
            <a:normAutofit/>
          </a:bodyPr>
          <a:lstStyle/>
          <a:p>
            <a:r>
              <a:rPr lang="tr-TR" sz="3800" b="1" dirty="0">
                <a:solidFill>
                  <a:srgbClr val="C00000"/>
                </a:solidFill>
                <a:latin typeface="Verdana" panose="020B0604030504040204" pitchFamily="34" charset="0"/>
                <a:ea typeface="Verdana" panose="020B0604030504040204" pitchFamily="34" charset="0"/>
                <a:cs typeface="Verdana" panose="020B0604030504040204" pitchFamily="34" charset="0"/>
              </a:rPr>
              <a:t>KATSAYI UYGULAMASI  VE  OBP HESAPLANMASI</a:t>
            </a:r>
            <a:endParaRPr lang="tr-TR" sz="3800" dirty="0"/>
          </a:p>
        </p:txBody>
      </p:sp>
    </p:spTree>
    <p:extLst>
      <p:ext uri="{BB962C8B-B14F-4D97-AF65-F5344CB8AC3E}">
        <p14:creationId xmlns:p14="http://schemas.microsoft.com/office/powerpoint/2010/main" val="3840179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7368" y="2675467"/>
            <a:ext cx="10852029" cy="3450696"/>
          </a:xfrm>
        </p:spPr>
        <p:txBody>
          <a:bodyPr>
            <a:normAutofit fontScale="92500" lnSpcReduction="20000"/>
          </a:bodyPr>
          <a:lstStyle/>
          <a:p>
            <a:pPr>
              <a:lnSpc>
                <a:spcPct val="80000"/>
              </a:lnSpc>
              <a:defRPr/>
            </a:pPr>
            <a:r>
              <a:rPr lang="tr-TR" b="1" dirty="0">
                <a:solidFill>
                  <a:srgbClr val="002060"/>
                </a:solidFill>
                <a:latin typeface="Calibri" pitchFamily="34" charset="0"/>
                <a:cs typeface="Calibri" pitchFamily="34" charset="0"/>
              </a:rPr>
              <a:t>Yerleştirme puanları hesaplanırken, Ortaöğretim Başarı Puanı (OBP) 0,12 ile çarpılarak sınav puanlarına eklenecektir.</a:t>
            </a:r>
          </a:p>
          <a:p>
            <a:pPr>
              <a:lnSpc>
                <a:spcPct val="80000"/>
              </a:lnSpc>
              <a:defRPr/>
            </a:pPr>
            <a:r>
              <a:rPr lang="tr-TR" b="1" dirty="0">
                <a:solidFill>
                  <a:srgbClr val="002060"/>
                </a:solidFill>
                <a:latin typeface="Calibri" pitchFamily="34" charset="0"/>
                <a:cs typeface="Calibri" pitchFamily="34" charset="0"/>
              </a:rPr>
              <a:t/>
            </a:r>
            <a:br>
              <a:rPr lang="tr-TR" b="1" dirty="0">
                <a:solidFill>
                  <a:srgbClr val="002060"/>
                </a:solidFill>
                <a:latin typeface="Calibri" pitchFamily="34" charset="0"/>
                <a:cs typeface="Calibri" pitchFamily="34" charset="0"/>
              </a:rPr>
            </a:br>
            <a:r>
              <a:rPr lang="tr-TR" b="1" dirty="0">
                <a:solidFill>
                  <a:srgbClr val="002060"/>
                </a:solidFill>
                <a:latin typeface="Calibri" pitchFamily="34" charset="0"/>
                <a:cs typeface="Calibri" pitchFamily="34" charset="0"/>
              </a:rPr>
              <a:t>TYT, AYT ve OBP puanların en büyük değeri 500 olduğu için,  yerleştirme puanının en büyük değeri: </a:t>
            </a:r>
          </a:p>
          <a:p>
            <a:pPr>
              <a:lnSpc>
                <a:spcPct val="80000"/>
              </a:lnSpc>
              <a:defRPr/>
            </a:pPr>
            <a:endParaRPr lang="tr-TR" b="1" dirty="0">
              <a:solidFill>
                <a:srgbClr val="002060"/>
              </a:solidFill>
              <a:latin typeface="Calibri" pitchFamily="34" charset="0"/>
              <a:cs typeface="Calibri" pitchFamily="34" charset="0"/>
            </a:endParaRPr>
          </a:p>
          <a:p>
            <a:pPr>
              <a:lnSpc>
                <a:spcPct val="80000"/>
              </a:lnSpc>
              <a:defRPr/>
            </a:pPr>
            <a:r>
              <a:rPr lang="tr-TR" b="1" dirty="0">
                <a:solidFill>
                  <a:srgbClr val="002060"/>
                </a:solidFill>
                <a:latin typeface="Calibri" pitchFamily="34" charset="0"/>
                <a:cs typeface="Calibri" pitchFamily="34" charset="0"/>
              </a:rPr>
              <a:t>500 + 60 (0,12 x 500) = </a:t>
            </a:r>
            <a:r>
              <a:rPr lang="tr-TR" b="1" u="sng" dirty="0">
                <a:solidFill>
                  <a:srgbClr val="002060"/>
                </a:solidFill>
                <a:latin typeface="Calibri" pitchFamily="34" charset="0"/>
                <a:cs typeface="Calibri" pitchFamily="34" charset="0"/>
              </a:rPr>
              <a:t>560</a:t>
            </a:r>
            <a:r>
              <a:rPr lang="tr-TR" b="1" dirty="0">
                <a:solidFill>
                  <a:srgbClr val="002060"/>
                </a:solidFill>
                <a:latin typeface="Calibri" pitchFamily="34" charset="0"/>
                <a:cs typeface="Calibri" pitchFamily="34" charset="0"/>
              </a:rPr>
              <a:t> olacaktır.</a:t>
            </a:r>
          </a:p>
          <a:p>
            <a:pPr>
              <a:lnSpc>
                <a:spcPct val="80000"/>
              </a:lnSpc>
              <a:defRPr/>
            </a:pPr>
            <a:endParaRPr lang="tr-TR" b="1" dirty="0">
              <a:solidFill>
                <a:srgbClr val="002060"/>
              </a:solidFill>
              <a:latin typeface="Calibri" pitchFamily="34" charset="0"/>
              <a:cs typeface="Calibri" pitchFamily="34" charset="0"/>
            </a:endParaRPr>
          </a:p>
          <a:p>
            <a:pPr>
              <a:lnSpc>
                <a:spcPct val="80000"/>
              </a:lnSpc>
              <a:defRPr/>
            </a:pPr>
            <a:r>
              <a:rPr lang="tr-TR" b="1" dirty="0">
                <a:solidFill>
                  <a:srgbClr val="002060"/>
                </a:solidFill>
                <a:latin typeface="Calibri" pitchFamily="34" charset="0"/>
                <a:cs typeface="Calibri" pitchFamily="34" charset="0"/>
              </a:rPr>
              <a:t>ÖRNEĞİN: Diploma Notu: 90 olan bir öğrenci </a:t>
            </a:r>
          </a:p>
          <a:p>
            <a:pPr>
              <a:lnSpc>
                <a:spcPct val="80000"/>
              </a:lnSpc>
              <a:defRPr/>
            </a:pPr>
            <a:endParaRPr lang="tr-TR" b="1" dirty="0">
              <a:solidFill>
                <a:srgbClr val="002060"/>
              </a:solidFill>
              <a:latin typeface="Calibri" pitchFamily="34" charset="0"/>
              <a:cs typeface="Calibri" pitchFamily="34" charset="0"/>
            </a:endParaRPr>
          </a:p>
          <a:p>
            <a:pPr>
              <a:lnSpc>
                <a:spcPct val="80000"/>
              </a:lnSpc>
              <a:defRPr/>
            </a:pPr>
            <a:r>
              <a:rPr lang="tr-TR" b="1" dirty="0">
                <a:solidFill>
                  <a:srgbClr val="002060"/>
                </a:solidFill>
                <a:latin typeface="Calibri" pitchFamily="34" charset="0"/>
                <a:cs typeface="Calibri" pitchFamily="34" charset="0"/>
              </a:rPr>
              <a:t>90x5=450</a:t>
            </a:r>
          </a:p>
          <a:p>
            <a:pPr>
              <a:lnSpc>
                <a:spcPct val="80000"/>
              </a:lnSpc>
              <a:defRPr/>
            </a:pPr>
            <a:endParaRPr lang="tr-TR" b="1" dirty="0">
              <a:solidFill>
                <a:srgbClr val="002060"/>
              </a:solidFill>
              <a:latin typeface="Calibri" pitchFamily="34" charset="0"/>
              <a:cs typeface="Calibri" pitchFamily="34" charset="0"/>
            </a:endParaRPr>
          </a:p>
          <a:p>
            <a:pPr>
              <a:lnSpc>
                <a:spcPct val="80000"/>
              </a:lnSpc>
              <a:defRPr/>
            </a:pPr>
            <a:r>
              <a:rPr lang="tr-TR" b="1" dirty="0">
                <a:solidFill>
                  <a:srgbClr val="002060"/>
                </a:solidFill>
                <a:latin typeface="Calibri" pitchFamily="34" charset="0"/>
                <a:cs typeface="Calibri" pitchFamily="34" charset="0"/>
              </a:rPr>
              <a:t>450x0.12= 54 puan eklenecek.</a:t>
            </a:r>
          </a:p>
          <a:p>
            <a:endParaRPr lang="tr-TR" dirty="0"/>
          </a:p>
        </p:txBody>
      </p:sp>
      <p:sp>
        <p:nvSpPr>
          <p:cNvPr id="3" name="Başlık 2"/>
          <p:cNvSpPr>
            <a:spLocks noGrp="1"/>
          </p:cNvSpPr>
          <p:nvPr>
            <p:ph type="title"/>
          </p:nvPr>
        </p:nvSpPr>
        <p:spPr/>
        <p:txBody>
          <a:bodyPr>
            <a:normAutofit/>
          </a:bodyPr>
          <a:lstStyle/>
          <a:p>
            <a:r>
              <a:rPr lang="tr-TR" sz="3800" b="1" dirty="0">
                <a:solidFill>
                  <a:srgbClr val="FF0000"/>
                </a:solidFill>
              </a:rPr>
              <a:t> </a:t>
            </a:r>
            <a:r>
              <a:rPr lang="tr-TR" sz="3800" b="1" dirty="0">
                <a:solidFill>
                  <a:srgbClr val="C00000"/>
                </a:solidFill>
                <a:latin typeface="Verdana" panose="020B0604030504040204" pitchFamily="34" charset="0"/>
                <a:ea typeface="Verdana" panose="020B0604030504040204" pitchFamily="34" charset="0"/>
                <a:cs typeface="Verdana" panose="020B0604030504040204" pitchFamily="34" charset="0"/>
              </a:rPr>
              <a:t>YERLEŞTİRME PUANLARI NASIL HESAPLANACAK ?</a:t>
            </a:r>
            <a:r>
              <a:rPr lang="tr-TR" sz="3800"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tr-TR" sz="3800"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endParaRPr lang="tr-TR" sz="3800" dirty="0"/>
          </a:p>
        </p:txBody>
      </p:sp>
    </p:spTree>
    <p:extLst>
      <p:ext uri="{BB962C8B-B14F-4D97-AF65-F5344CB8AC3E}">
        <p14:creationId xmlns:p14="http://schemas.microsoft.com/office/powerpoint/2010/main" val="4172055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41609" y="370684"/>
            <a:ext cx="6668219" cy="707136"/>
          </a:xfrm>
        </p:spPr>
        <p:txBody>
          <a:bodyPr>
            <a:normAutofit fontScale="90000"/>
          </a:bodyPr>
          <a:lstStyle/>
          <a:p>
            <a:r>
              <a:rPr lang="tr-TR" b="1" dirty="0">
                <a:solidFill>
                  <a:schemeClr val="tx1"/>
                </a:solidFill>
              </a:rPr>
              <a:t>ÖSYM SINAV TAKVİMİ </a:t>
            </a:r>
          </a:p>
        </p:txBody>
      </p:sp>
      <p:graphicFrame>
        <p:nvGraphicFramePr>
          <p:cNvPr id="7" name="Tablo 6"/>
          <p:cNvGraphicFramePr>
            <a:graphicFrameLocks noGrp="1"/>
          </p:cNvGraphicFramePr>
          <p:nvPr>
            <p:extLst>
              <p:ext uri="{D42A27DB-BD31-4B8C-83A1-F6EECF244321}">
                <p14:modId xmlns:p14="http://schemas.microsoft.com/office/powerpoint/2010/main" val="4090752029"/>
              </p:ext>
            </p:extLst>
          </p:nvPr>
        </p:nvGraphicFramePr>
        <p:xfrm>
          <a:off x="1132340" y="1275978"/>
          <a:ext cx="9343139" cy="4701319"/>
        </p:xfrm>
        <a:graphic>
          <a:graphicData uri="http://schemas.openxmlformats.org/drawingml/2006/table">
            <a:tbl>
              <a:tblPr firstRow="1" firstCol="1" bandRow="1"/>
              <a:tblGrid>
                <a:gridCol w="2269527">
                  <a:extLst>
                    <a:ext uri="{9D8B030D-6E8A-4147-A177-3AD203B41FA5}">
                      <a16:colId xmlns:a16="http://schemas.microsoft.com/office/drawing/2014/main" xmlns="" val="20000"/>
                    </a:ext>
                  </a:extLst>
                </a:gridCol>
                <a:gridCol w="1468339">
                  <a:extLst>
                    <a:ext uri="{9D8B030D-6E8A-4147-A177-3AD203B41FA5}">
                      <a16:colId xmlns:a16="http://schemas.microsoft.com/office/drawing/2014/main" xmlns="" val="20001"/>
                    </a:ext>
                  </a:extLst>
                </a:gridCol>
                <a:gridCol w="1410457">
                  <a:extLst>
                    <a:ext uri="{9D8B030D-6E8A-4147-A177-3AD203B41FA5}">
                      <a16:colId xmlns:a16="http://schemas.microsoft.com/office/drawing/2014/main" xmlns="" val="20002"/>
                    </a:ext>
                  </a:extLst>
                </a:gridCol>
                <a:gridCol w="2734601">
                  <a:extLst>
                    <a:ext uri="{9D8B030D-6E8A-4147-A177-3AD203B41FA5}">
                      <a16:colId xmlns:a16="http://schemas.microsoft.com/office/drawing/2014/main" xmlns="" val="20003"/>
                    </a:ext>
                  </a:extLst>
                </a:gridCol>
                <a:gridCol w="1460215">
                  <a:extLst>
                    <a:ext uri="{9D8B030D-6E8A-4147-A177-3AD203B41FA5}">
                      <a16:colId xmlns:a16="http://schemas.microsoft.com/office/drawing/2014/main" xmlns="" val="20004"/>
                    </a:ext>
                  </a:extLst>
                </a:gridCol>
              </a:tblGrid>
              <a:tr h="967918">
                <a:tc>
                  <a:txBody>
                    <a:bodyPr/>
                    <a:lstStyle/>
                    <a:p>
                      <a:pPr algn="l">
                        <a:spcBef>
                          <a:spcPts val="5"/>
                        </a:spcBef>
                        <a:spcAft>
                          <a:spcPts val="0"/>
                        </a:spcAft>
                      </a:pPr>
                      <a:r>
                        <a:rPr lang="tr-TR" sz="18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SINAV </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5"/>
                        </a:spcBef>
                        <a:spcAft>
                          <a:spcPts val="0"/>
                        </a:spcAft>
                      </a:pPr>
                      <a:r>
                        <a:rPr lang="tr-TR" sz="18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SINAV TARİHİ  </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5"/>
                        </a:spcBef>
                        <a:spcAft>
                          <a:spcPts val="0"/>
                        </a:spcAft>
                      </a:pPr>
                      <a:r>
                        <a:rPr lang="tr-TR" sz="18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BAŞVURU TARİHİ </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5"/>
                        </a:spcBef>
                        <a:spcAft>
                          <a:spcPts val="0"/>
                        </a:spcAft>
                      </a:pPr>
                      <a:r>
                        <a:rPr lang="tr-TR" sz="18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GEÇ BAŞVURU GÜNÜ </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5"/>
                        </a:spcBef>
                        <a:spcAft>
                          <a:spcPts val="0"/>
                        </a:spcAft>
                      </a:pPr>
                      <a:r>
                        <a:rPr lang="tr-TR" sz="18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SONUÇ TARİHİ </a:t>
                      </a:r>
                      <a:endParaRPr lang="tr-T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xmlns="" val="10000"/>
                  </a:ext>
                </a:extLst>
              </a:tr>
              <a:tr h="829645">
                <a:tc>
                  <a:txBody>
                    <a:bodyPr/>
                    <a:lstStyle/>
                    <a:p>
                      <a:pPr algn="l">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2018-YKS 1. Oturum (TYT)</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spcBef>
                          <a:spcPts val="5"/>
                        </a:spcBef>
                        <a:spcAft>
                          <a:spcPts val="0"/>
                        </a:spcAft>
                      </a:pPr>
                      <a:r>
                        <a:rPr lang="tr-TR" sz="1600" b="1" kern="1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30.06.2018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spcBef>
                          <a:spcPts val="5"/>
                        </a:spcBef>
                        <a:spcAft>
                          <a:spcPts val="0"/>
                        </a:spcAft>
                      </a:pPr>
                      <a:r>
                        <a:rPr lang="tr-TR" sz="1600" b="1" kern="1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01.03.2018</a:t>
                      </a:r>
                    </a:p>
                    <a:p>
                      <a:pPr marL="0" algn="ctr" defTabSz="457200" rtl="0" eaLnBrk="1" latinLnBrk="0" hangingPunct="1">
                        <a:spcBef>
                          <a:spcPts val="5"/>
                        </a:spcBef>
                        <a:spcAft>
                          <a:spcPts val="0"/>
                        </a:spcAft>
                      </a:pPr>
                      <a:r>
                        <a:rPr lang="tr-TR" sz="1600" b="1" kern="1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21.03.2018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04.04.2018</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04.04.2018 23:59</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31.07.2018</a:t>
                      </a:r>
                      <a:endParaRPr lang="tr-TR"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244467">
                <a:tc>
                  <a:txBody>
                    <a:bodyPr/>
                    <a:lstStyle/>
                    <a:p>
                      <a:pPr algn="l">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Yükseköğretim Kurumları Sınavı </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p>
                      <a:pPr algn="l">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2018-YKS 2. Oturum</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01.07.2018</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01.03.2018</a:t>
                      </a:r>
                      <a:endParaRPr lang="tr-TR" sz="1600">
                        <a:effectLst/>
                        <a:latin typeface="Calibri" panose="020F0502020204030204" pitchFamily="34" charset="0"/>
                        <a:ea typeface="Times New Roman" panose="02020603050405020304" pitchFamily="18" charset="0"/>
                        <a:cs typeface="Calibri" panose="020F0502020204030204" pitchFamily="34" charset="0"/>
                      </a:endParaRPr>
                    </a:p>
                    <a:p>
                      <a:pPr algn="ctr">
                        <a:spcBef>
                          <a:spcPts val="5"/>
                        </a:spcBef>
                        <a:spcAft>
                          <a:spcPts val="0"/>
                        </a:spcAft>
                      </a:pPr>
                      <a:r>
                        <a:rPr lang="tr-TR" sz="1600" b="1">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21.03.2018</a:t>
                      </a:r>
                      <a:endParaRPr lang="tr-TR"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04.04.2018</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04.04.2018 23:59</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31.07.2018</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9289">
                <a:tc>
                  <a:txBody>
                    <a:bodyPr/>
                    <a:lstStyle/>
                    <a:p>
                      <a:pPr algn="l">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Yükseköğretim Kurumları Sınavı </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p>
                      <a:pPr algn="l">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2018-YKS Yabancı Dil Oturumu</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01.07.2018</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01.03.2018</a:t>
                      </a:r>
                      <a:endParaRPr lang="tr-TR" sz="1600">
                        <a:effectLst/>
                        <a:latin typeface="Calibri" panose="020F0502020204030204" pitchFamily="34" charset="0"/>
                        <a:ea typeface="Times New Roman" panose="02020603050405020304" pitchFamily="18" charset="0"/>
                        <a:cs typeface="Calibri" panose="020F0502020204030204" pitchFamily="34" charset="0"/>
                      </a:endParaRPr>
                    </a:p>
                    <a:p>
                      <a:pPr algn="ctr">
                        <a:spcBef>
                          <a:spcPts val="5"/>
                        </a:spcBef>
                        <a:spcAft>
                          <a:spcPts val="0"/>
                        </a:spcAft>
                      </a:pPr>
                      <a:r>
                        <a:rPr lang="tr-TR" sz="1600" b="1">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21.03.2018</a:t>
                      </a:r>
                      <a:endParaRPr lang="tr-TR"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04.04.2018</a:t>
                      </a:r>
                      <a:endParaRPr lang="tr-TR" sz="1600">
                        <a:effectLst/>
                        <a:latin typeface="Calibri" panose="020F0502020204030204" pitchFamily="34" charset="0"/>
                        <a:ea typeface="Times New Roman" panose="02020603050405020304" pitchFamily="18" charset="0"/>
                        <a:cs typeface="Calibri" panose="020F0502020204030204" pitchFamily="34" charset="0"/>
                      </a:endParaRPr>
                    </a:p>
                    <a:p>
                      <a:pPr algn="ctr">
                        <a:spcBef>
                          <a:spcPts val="5"/>
                        </a:spcBef>
                        <a:spcAft>
                          <a:spcPts val="0"/>
                        </a:spcAft>
                      </a:pPr>
                      <a:r>
                        <a:rPr lang="tr-TR" sz="1600" b="1">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04.04.2018 23:59</a:t>
                      </a:r>
                      <a:endParaRPr lang="tr-TR"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
                        </a:spcBef>
                        <a:spcAft>
                          <a:spcPts val="0"/>
                        </a:spcAft>
                      </a:pPr>
                      <a:r>
                        <a:rPr lang="tr-TR" sz="16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31.07.2018</a:t>
                      </a:r>
                      <a:endParaRPr lang="tr-T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959468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3348" y="2139351"/>
            <a:ext cx="10894291" cy="4187488"/>
          </a:xfrm>
        </p:spPr>
        <p:txBody>
          <a:bodyPr>
            <a:normAutofit/>
          </a:bodyPr>
          <a:lstStyle/>
          <a:p>
            <a:r>
              <a:rPr lang="tr-TR" sz="2600" dirty="0">
                <a:solidFill>
                  <a:srgbClr val="C00000"/>
                </a:solidFill>
              </a:rPr>
              <a:t>Amaç Türkçe ve Sosyal soruları ile;</a:t>
            </a:r>
          </a:p>
          <a:p>
            <a:r>
              <a:rPr lang="tr-TR" sz="2600" dirty="0">
                <a:solidFill>
                  <a:srgbClr val="002060"/>
                </a:solidFill>
              </a:rPr>
              <a:t>Türkçeyi doğru kullanma, okuduğunu anlama ve yorumlama, kelime hazinesi, temel cümle bilgisi ve imla kurallarını kullanma becerileri ölçülecektir.</a:t>
            </a:r>
          </a:p>
          <a:p>
            <a:r>
              <a:rPr lang="tr-TR" sz="2600" dirty="0">
                <a:solidFill>
                  <a:srgbClr val="002060"/>
                </a:solidFill>
              </a:rPr>
              <a:t>Adayın sosyal alandaki beceri, kavrama ,muhakeme, akıl yürütme ve çıkarım noktalarında yeterliliğini ölçmektir</a:t>
            </a:r>
            <a:r>
              <a:rPr lang="tr-TR" sz="2600" dirty="0"/>
              <a:t>. </a:t>
            </a:r>
          </a:p>
          <a:p>
            <a:r>
              <a:rPr lang="tr-TR" sz="2600" b="1" u="sng" dirty="0">
                <a:solidFill>
                  <a:srgbClr val="0070C0"/>
                </a:solidFill>
              </a:rPr>
              <a:t>Adayın Sosyal Bilimler alanına olan yatkınlığını ve temel bilgi birikimini ölçmek için yapılacaktır. </a:t>
            </a:r>
          </a:p>
        </p:txBody>
      </p:sp>
      <p:sp>
        <p:nvSpPr>
          <p:cNvPr id="2" name="Başlık 1"/>
          <p:cNvSpPr>
            <a:spLocks noGrp="1"/>
          </p:cNvSpPr>
          <p:nvPr>
            <p:ph type="title"/>
          </p:nvPr>
        </p:nvSpPr>
        <p:spPr>
          <a:xfrm>
            <a:off x="846827" y="442908"/>
            <a:ext cx="10515600" cy="1325563"/>
          </a:xfrm>
        </p:spPr>
        <p:txBody>
          <a:bodyPr>
            <a:normAutofit/>
          </a:bodyPr>
          <a:lstStyle/>
          <a:p>
            <a:pPr algn="ctr"/>
            <a:r>
              <a:rPr lang="tr-TR" sz="3800" b="1" dirty="0">
                <a:solidFill>
                  <a:srgbClr val="C00000"/>
                </a:solidFill>
                <a:latin typeface="Calibri" pitchFamily="34" charset="0"/>
                <a:cs typeface="Calibri" pitchFamily="34" charset="0"/>
              </a:rPr>
              <a:t>SÖZEL MANTIK (40 TÜRKÇE 20 SOSYAL)</a:t>
            </a:r>
          </a:p>
        </p:txBody>
      </p:sp>
    </p:spTree>
    <p:extLst>
      <p:ext uri="{BB962C8B-B14F-4D97-AF65-F5344CB8AC3E}">
        <p14:creationId xmlns:p14="http://schemas.microsoft.com/office/powerpoint/2010/main" val="1852066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6609" y="2169856"/>
            <a:ext cx="10517513" cy="4394846"/>
          </a:xfrm>
        </p:spPr>
        <p:txBody>
          <a:bodyPr>
            <a:normAutofit/>
          </a:bodyPr>
          <a:lstStyle/>
          <a:p>
            <a:r>
              <a:rPr lang="tr-TR" sz="2800" dirty="0">
                <a:solidFill>
                  <a:srgbClr val="C00000"/>
                </a:solidFill>
              </a:rPr>
              <a:t>Amaç Matematik ve Fen Soruları ile;</a:t>
            </a:r>
          </a:p>
          <a:p>
            <a:r>
              <a:rPr lang="tr-TR" sz="2800" dirty="0"/>
              <a:t> </a:t>
            </a:r>
            <a:r>
              <a:rPr lang="tr-TR" sz="2800" dirty="0">
                <a:solidFill>
                  <a:srgbClr val="002060"/>
                </a:solidFill>
              </a:rPr>
              <a:t>Temel </a:t>
            </a:r>
            <a:r>
              <a:rPr lang="tr-TR" dirty="0">
                <a:solidFill>
                  <a:srgbClr val="002060"/>
                </a:solidFill>
              </a:rPr>
              <a:t>M</a:t>
            </a:r>
            <a:r>
              <a:rPr lang="tr-TR" sz="2800" dirty="0">
                <a:solidFill>
                  <a:srgbClr val="002060"/>
                </a:solidFill>
              </a:rPr>
              <a:t>atematik ve Fen Bilimleri alanında, bilim kavramlarını kullanma ve bu kavramları kullanarak işlem yapma, temel matematiksel ilişkilerden yararlanarak soyut işlemler yapma, temel matematik prensiplerini ve işlemlerini gündelik hayatta uygulama becerileri ölçülecektir.</a:t>
            </a:r>
          </a:p>
          <a:p>
            <a:r>
              <a:rPr lang="tr-TR" sz="2800" b="1" u="sng" dirty="0">
                <a:solidFill>
                  <a:srgbClr val="0070C0"/>
                </a:solidFill>
              </a:rPr>
              <a:t>Adayın Fen Bilimleri alanına olan yatkınlığını ve temel bilgi birikimini ölçmek için yapılacaktır. </a:t>
            </a:r>
          </a:p>
        </p:txBody>
      </p:sp>
      <p:sp>
        <p:nvSpPr>
          <p:cNvPr id="2" name="Başlık 1"/>
          <p:cNvSpPr>
            <a:spLocks noGrp="1"/>
          </p:cNvSpPr>
          <p:nvPr>
            <p:ph type="title"/>
          </p:nvPr>
        </p:nvSpPr>
        <p:spPr>
          <a:xfrm>
            <a:off x="1349619" y="451116"/>
            <a:ext cx="9476533" cy="994122"/>
          </a:xfrm>
        </p:spPr>
        <p:txBody>
          <a:bodyPr>
            <a:noAutofit/>
          </a:bodyPr>
          <a:lstStyle/>
          <a:p>
            <a:r>
              <a:rPr lang="tr-TR" sz="3800" b="1" dirty="0">
                <a:solidFill>
                  <a:srgbClr val="C00000"/>
                </a:solidFill>
                <a:latin typeface="Calibri" pitchFamily="34" charset="0"/>
                <a:cs typeface="Calibri" pitchFamily="34" charset="0"/>
              </a:rPr>
              <a:t>SAYISAL MANTIK (40 MATEMATİK 20 FEN)</a:t>
            </a:r>
          </a:p>
        </p:txBody>
      </p:sp>
    </p:spTree>
    <p:extLst>
      <p:ext uri="{BB962C8B-B14F-4D97-AF65-F5344CB8AC3E}">
        <p14:creationId xmlns:p14="http://schemas.microsoft.com/office/powerpoint/2010/main" val="12494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01678" y="2596554"/>
            <a:ext cx="10073191" cy="3588589"/>
          </a:xfrm>
        </p:spPr>
        <p:txBody>
          <a:bodyPr>
            <a:normAutofit/>
          </a:bodyPr>
          <a:lstStyle/>
          <a:p>
            <a:r>
              <a:rPr lang="tr-TR" sz="2800" dirty="0">
                <a:solidFill>
                  <a:srgbClr val="002060"/>
                </a:solidFill>
                <a:latin typeface="Calibri" pitchFamily="34" charset="0"/>
                <a:cs typeface="Calibri" pitchFamily="34" charset="0"/>
              </a:rPr>
              <a:t>TYT (Türkçe, Temel Matematik, Sosyal Bilimler ve Fen Bilimleri ) soru örnekleri resmi olarak ÖSYM tarafından açıklanmıştır. Linki: </a:t>
            </a:r>
          </a:p>
          <a:p>
            <a:pPr marL="0" indent="0">
              <a:buNone/>
            </a:pPr>
            <a:endParaRPr lang="tr-TR" sz="2800" dirty="0">
              <a:latin typeface="Calibri" pitchFamily="34" charset="0"/>
              <a:cs typeface="Calibri" pitchFamily="34" charset="0"/>
            </a:endParaRPr>
          </a:p>
          <a:p>
            <a:r>
              <a:rPr lang="tr-TR" sz="2800" dirty="0">
                <a:solidFill>
                  <a:srgbClr val="C00000"/>
                </a:solidFill>
                <a:latin typeface="Calibri" pitchFamily="34" charset="0"/>
                <a:cs typeface="Calibri" pitchFamily="34" charset="0"/>
                <a:hlinkClick r:id="rId2"/>
              </a:rPr>
              <a:t>http://dokuman.osym.gov.tr/pdfdokuman/2017/OSYS/YKS/TYTOrnekSoruKitapcigi03122017.pdf</a:t>
            </a:r>
            <a:r>
              <a:rPr lang="tr-TR" sz="2800" dirty="0">
                <a:solidFill>
                  <a:srgbClr val="C00000"/>
                </a:solidFill>
                <a:latin typeface="Calibri" pitchFamily="34" charset="0"/>
                <a:cs typeface="Calibri" pitchFamily="34" charset="0"/>
              </a:rPr>
              <a:t> </a:t>
            </a:r>
          </a:p>
        </p:txBody>
      </p:sp>
      <p:sp>
        <p:nvSpPr>
          <p:cNvPr id="2" name="Başlık 1"/>
          <p:cNvSpPr>
            <a:spLocks noGrp="1"/>
          </p:cNvSpPr>
          <p:nvPr>
            <p:ph type="title"/>
          </p:nvPr>
        </p:nvSpPr>
        <p:spPr>
          <a:xfrm>
            <a:off x="1998453" y="289888"/>
            <a:ext cx="8229600" cy="1296144"/>
          </a:xfrm>
        </p:spPr>
        <p:txBody>
          <a:bodyPr>
            <a:normAutofit/>
          </a:bodyPr>
          <a:lstStyle/>
          <a:p>
            <a:r>
              <a:rPr lang="tr-TR" sz="3800" b="1" dirty="0">
                <a:solidFill>
                  <a:srgbClr val="C00000"/>
                </a:solidFill>
                <a:latin typeface="Calibri" pitchFamily="34" charset="0"/>
                <a:cs typeface="Calibri" pitchFamily="34" charset="0"/>
              </a:rPr>
              <a:t>03/12/2017 TYT SORU ÖRNEKLERİ</a:t>
            </a:r>
          </a:p>
        </p:txBody>
      </p:sp>
    </p:spTree>
    <p:extLst>
      <p:ext uri="{BB962C8B-B14F-4D97-AF65-F5344CB8AC3E}">
        <p14:creationId xmlns:p14="http://schemas.microsoft.com/office/powerpoint/2010/main" val="359960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5932" y="2226587"/>
            <a:ext cx="9702800" cy="3881437"/>
          </a:xfrm>
        </p:spPr>
        <p:txBody>
          <a:bodyPr>
            <a:normAutofit/>
          </a:bodyPr>
          <a:lstStyle/>
          <a:p>
            <a:r>
              <a:rPr lang="tr-TR" sz="2800" dirty="0">
                <a:solidFill>
                  <a:srgbClr val="002060"/>
                </a:solidFill>
                <a:latin typeface="Calibri" pitchFamily="34" charset="0"/>
                <a:cs typeface="Calibri" pitchFamily="34" charset="0"/>
              </a:rPr>
              <a:t>TARİH: 9-10. sınıf ve İnkılap Tarihi</a:t>
            </a:r>
          </a:p>
          <a:p>
            <a:r>
              <a:rPr lang="tr-TR" sz="2800" dirty="0">
                <a:solidFill>
                  <a:srgbClr val="002060"/>
                </a:solidFill>
                <a:latin typeface="Calibri" pitchFamily="34" charset="0"/>
                <a:cs typeface="Calibri" pitchFamily="34" charset="0"/>
              </a:rPr>
              <a:t>Coğrafya: 9-10. sınıf</a:t>
            </a:r>
          </a:p>
          <a:p>
            <a:r>
              <a:rPr lang="tr-TR" sz="2800" dirty="0">
                <a:solidFill>
                  <a:srgbClr val="002060"/>
                </a:solidFill>
                <a:latin typeface="Calibri" pitchFamily="34" charset="0"/>
                <a:cs typeface="Calibri" pitchFamily="34" charset="0"/>
              </a:rPr>
              <a:t>Felsefe (Ortak Zorunlu Felsefedir) </a:t>
            </a:r>
          </a:p>
          <a:p>
            <a:r>
              <a:rPr lang="tr-TR" sz="2800" dirty="0">
                <a:solidFill>
                  <a:srgbClr val="002060"/>
                </a:solidFill>
                <a:latin typeface="Calibri" pitchFamily="34" charset="0"/>
                <a:cs typeface="Calibri" pitchFamily="34" charset="0"/>
              </a:rPr>
              <a:t>Din Kültürü: (Ortak Zorunlu) </a:t>
            </a:r>
          </a:p>
          <a:p>
            <a:r>
              <a:rPr lang="tr-TR" sz="2800" dirty="0">
                <a:solidFill>
                  <a:srgbClr val="002060"/>
                </a:solidFill>
                <a:latin typeface="Calibri" pitchFamily="34" charset="0"/>
                <a:cs typeface="Calibri" pitchFamily="34" charset="0"/>
              </a:rPr>
              <a:t>Fizik, Kimya Biyoloji: 9. ve 10. sınıf. </a:t>
            </a:r>
          </a:p>
          <a:p>
            <a:r>
              <a:rPr lang="tr-TR" sz="2800" dirty="0">
                <a:solidFill>
                  <a:srgbClr val="002060"/>
                </a:solidFill>
                <a:latin typeface="Calibri" pitchFamily="34" charset="0"/>
                <a:cs typeface="Calibri" pitchFamily="34" charset="0"/>
              </a:rPr>
              <a:t>Matematik: 9. ve 10. Sınıf Matematik ve Geometri Konuları</a:t>
            </a:r>
          </a:p>
          <a:p>
            <a:r>
              <a:rPr lang="tr-TR" sz="2800" dirty="0">
                <a:solidFill>
                  <a:srgbClr val="002060"/>
                </a:solidFill>
                <a:latin typeface="Calibri" pitchFamily="34" charset="0"/>
                <a:cs typeface="Calibri" pitchFamily="34" charset="0"/>
              </a:rPr>
              <a:t>Türkçe: 9-12. Sınıf Dil Anlatım konuları</a:t>
            </a:r>
          </a:p>
        </p:txBody>
      </p:sp>
      <p:sp>
        <p:nvSpPr>
          <p:cNvPr id="2" name="Başlık 1"/>
          <p:cNvSpPr>
            <a:spLocks noGrp="1"/>
          </p:cNvSpPr>
          <p:nvPr>
            <p:ph type="title"/>
          </p:nvPr>
        </p:nvSpPr>
        <p:spPr>
          <a:xfrm>
            <a:off x="914402" y="483083"/>
            <a:ext cx="9583687" cy="658953"/>
          </a:xfrm>
        </p:spPr>
        <p:txBody>
          <a:bodyPr>
            <a:noAutofit/>
          </a:bodyPr>
          <a:lstStyle/>
          <a:p>
            <a:pPr algn="ctr"/>
            <a:r>
              <a:rPr lang="tr-TR" sz="3800" b="1" dirty="0">
                <a:solidFill>
                  <a:srgbClr val="C00000"/>
                </a:solidFill>
              </a:rPr>
              <a:t>TYT KAPSAMI </a:t>
            </a:r>
          </a:p>
        </p:txBody>
      </p:sp>
    </p:spTree>
    <p:extLst>
      <p:ext uri="{BB962C8B-B14F-4D97-AF65-F5344CB8AC3E}">
        <p14:creationId xmlns:p14="http://schemas.microsoft.com/office/powerpoint/2010/main" val="299690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0167" y="2544792"/>
            <a:ext cx="11800936" cy="4226944"/>
          </a:xfrm>
        </p:spPr>
        <p:txBody>
          <a:bodyPr>
            <a:noAutofit/>
          </a:bodyPr>
          <a:lstStyle/>
          <a:p>
            <a:r>
              <a:rPr lang="tr-TR" sz="2800" b="1" dirty="0">
                <a:solidFill>
                  <a:srgbClr val="002060"/>
                </a:solidFill>
                <a:latin typeface="Calibri" pitchFamily="34" charset="0"/>
                <a:cs typeface="Calibri" pitchFamily="34" charset="0"/>
              </a:rPr>
              <a:t>30 HAZİRAN 2018 CUMARTESİ GÜNÜ  10.15’TE BAŞLAYACAKTIR.</a:t>
            </a:r>
          </a:p>
          <a:p>
            <a:endParaRPr lang="tr-TR" sz="2800" b="1" dirty="0">
              <a:solidFill>
                <a:srgbClr val="002060"/>
              </a:solidFill>
              <a:latin typeface="Calibri" pitchFamily="34" charset="0"/>
              <a:cs typeface="Calibri" pitchFamily="34" charset="0"/>
            </a:endParaRPr>
          </a:p>
          <a:p>
            <a:r>
              <a:rPr lang="tr-TR" sz="2800" b="1" dirty="0">
                <a:solidFill>
                  <a:srgbClr val="002060"/>
                </a:solidFill>
                <a:latin typeface="Calibri" pitchFamily="34" charset="0"/>
                <a:cs typeface="Calibri" pitchFamily="34" charset="0"/>
              </a:rPr>
              <a:t>TEK SORU KİTAPÇIĞI DAĞITILACAKTIR.</a:t>
            </a:r>
          </a:p>
          <a:p>
            <a:endParaRPr lang="tr-TR" sz="2800" b="1" dirty="0">
              <a:solidFill>
                <a:srgbClr val="002060"/>
              </a:solidFill>
              <a:latin typeface="Calibri" pitchFamily="34" charset="0"/>
              <a:cs typeface="Calibri" pitchFamily="34" charset="0"/>
            </a:endParaRPr>
          </a:p>
          <a:p>
            <a:r>
              <a:rPr lang="tr-TR" sz="2800" b="1" dirty="0">
                <a:solidFill>
                  <a:srgbClr val="002060"/>
                </a:solidFill>
                <a:latin typeface="Calibri" pitchFamily="34" charset="0"/>
                <a:cs typeface="Calibri" pitchFamily="34" charset="0"/>
              </a:rPr>
              <a:t>SINAV SÜRESİ 120 SORU İÇİN 135 DAKİKADIR.</a:t>
            </a:r>
          </a:p>
          <a:p>
            <a:pPr marL="0" indent="0">
              <a:buNone/>
            </a:pPr>
            <a:endParaRPr lang="tr-TR" sz="2800" b="1" dirty="0">
              <a:solidFill>
                <a:srgbClr val="002060"/>
              </a:solidFill>
              <a:latin typeface="Calibri" pitchFamily="34" charset="0"/>
              <a:cs typeface="Calibri" pitchFamily="34" charset="0"/>
            </a:endParaRPr>
          </a:p>
          <a:p>
            <a:r>
              <a:rPr lang="tr-TR" sz="2800" b="1" dirty="0">
                <a:solidFill>
                  <a:srgbClr val="002060"/>
                </a:solidFill>
                <a:latin typeface="Calibri" pitchFamily="34" charset="0"/>
                <a:cs typeface="Calibri" pitchFamily="34" charset="0"/>
              </a:rPr>
              <a:t>AÇIK UÇLU SORU SORULMAYACAK VE</a:t>
            </a:r>
            <a:r>
              <a:rPr lang="tr-TR" sz="2800" b="1" dirty="0">
                <a:latin typeface="Calibri" pitchFamily="34" charset="0"/>
                <a:cs typeface="Calibri" pitchFamily="34" charset="0"/>
              </a:rPr>
              <a:t> </a:t>
            </a:r>
            <a:r>
              <a:rPr lang="tr-TR" sz="2800" b="1" u="sng" dirty="0">
                <a:solidFill>
                  <a:srgbClr val="FF0000"/>
                </a:solidFill>
                <a:latin typeface="Calibri" pitchFamily="34" charset="0"/>
                <a:cs typeface="Calibri" pitchFamily="34" charset="0"/>
              </a:rPr>
              <a:t>4</a:t>
            </a:r>
            <a:r>
              <a:rPr lang="tr-TR" sz="2600" b="1" u="sng" dirty="0">
                <a:solidFill>
                  <a:srgbClr val="C00000"/>
                </a:solidFill>
                <a:latin typeface="Calibri" pitchFamily="34" charset="0"/>
                <a:cs typeface="Calibri" pitchFamily="34" charset="0"/>
              </a:rPr>
              <a:t> </a:t>
            </a:r>
            <a:r>
              <a:rPr lang="tr-TR" sz="2600" b="1" u="sng" dirty="0">
                <a:solidFill>
                  <a:schemeClr val="tx2">
                    <a:lumMod val="50000"/>
                  </a:schemeClr>
                </a:solidFill>
                <a:latin typeface="Calibri" pitchFamily="34" charset="0"/>
                <a:cs typeface="Calibri" pitchFamily="34" charset="0"/>
              </a:rPr>
              <a:t>YANLIŞ</a:t>
            </a:r>
            <a:r>
              <a:rPr lang="tr-TR" sz="2600" b="1" u="sng" dirty="0">
                <a:solidFill>
                  <a:srgbClr val="C00000"/>
                </a:solidFill>
                <a:latin typeface="Calibri" pitchFamily="34" charset="0"/>
                <a:cs typeface="Calibri" pitchFamily="34" charset="0"/>
              </a:rPr>
              <a:t> </a:t>
            </a:r>
            <a:r>
              <a:rPr lang="tr-TR" sz="2800" b="1" u="sng" dirty="0">
                <a:solidFill>
                  <a:srgbClr val="FF0000"/>
                </a:solidFill>
                <a:latin typeface="Calibri" pitchFamily="34" charset="0"/>
                <a:cs typeface="Calibri" pitchFamily="34" charset="0"/>
              </a:rPr>
              <a:t>1</a:t>
            </a:r>
            <a:r>
              <a:rPr lang="tr-TR" sz="2600" b="1" u="sng" dirty="0">
                <a:solidFill>
                  <a:srgbClr val="FF0000"/>
                </a:solidFill>
                <a:latin typeface="Calibri" pitchFamily="34" charset="0"/>
                <a:cs typeface="Calibri" pitchFamily="34" charset="0"/>
              </a:rPr>
              <a:t> </a:t>
            </a:r>
            <a:r>
              <a:rPr lang="tr-TR" sz="2600" b="1" u="sng" dirty="0">
                <a:solidFill>
                  <a:schemeClr val="tx2">
                    <a:lumMod val="50000"/>
                  </a:schemeClr>
                </a:solidFill>
                <a:latin typeface="Calibri" pitchFamily="34" charset="0"/>
                <a:cs typeface="Calibri" pitchFamily="34" charset="0"/>
              </a:rPr>
              <a:t>DOĞRUYU GÖTÜRECEKTİR.</a:t>
            </a:r>
          </a:p>
        </p:txBody>
      </p:sp>
      <p:sp>
        <p:nvSpPr>
          <p:cNvPr id="2" name="Başlık 1"/>
          <p:cNvSpPr>
            <a:spLocks noGrp="1"/>
          </p:cNvSpPr>
          <p:nvPr>
            <p:ph type="title"/>
          </p:nvPr>
        </p:nvSpPr>
        <p:spPr>
          <a:xfrm>
            <a:off x="1519525" y="231158"/>
            <a:ext cx="8464551" cy="1320800"/>
          </a:xfrm>
        </p:spPr>
        <p:txBody>
          <a:bodyPr>
            <a:normAutofit/>
          </a:bodyPr>
          <a:lstStyle/>
          <a:p>
            <a:r>
              <a:rPr lang="tr-TR" sz="3800" b="1" dirty="0">
                <a:solidFill>
                  <a:srgbClr val="C00000"/>
                </a:solidFill>
              </a:rPr>
              <a:t>TYT UYGULANIŞI</a:t>
            </a:r>
          </a:p>
        </p:txBody>
      </p:sp>
    </p:spTree>
    <p:extLst>
      <p:ext uri="{BB962C8B-B14F-4D97-AF65-F5344CB8AC3E}">
        <p14:creationId xmlns:p14="http://schemas.microsoft.com/office/powerpoint/2010/main" val="195881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67209" y="188075"/>
            <a:ext cx="8229600" cy="720080"/>
          </a:xfrm>
        </p:spPr>
        <p:txBody>
          <a:bodyPr>
            <a:normAutofit/>
          </a:bodyPr>
          <a:lstStyle/>
          <a:p>
            <a:r>
              <a:rPr lang="tr-TR" sz="3800" b="1" dirty="0">
                <a:solidFill>
                  <a:srgbClr val="C00000"/>
                </a:solidFill>
              </a:rPr>
              <a:t>TYT SORU DAĞILIMLARI</a:t>
            </a:r>
          </a:p>
        </p:txBody>
      </p:sp>
      <p:pic>
        <p:nvPicPr>
          <p:cNvPr id="5122" name="Picture 2" descr="C:\Users\Senay\Desktop\2018 üniversiteye giriş sunumları\2018 ty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4929" y="1331529"/>
            <a:ext cx="8106648" cy="552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9525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1853</TotalTime>
  <Words>1279</Words>
  <Application>Microsoft Office PowerPoint</Application>
  <PresentationFormat>Özel</PresentationFormat>
  <Paragraphs>615</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Dalga Biçimi</vt:lpstr>
      <vt:lpstr>PowerPoint Sunusu</vt:lpstr>
      <vt:lpstr>ÖSYS’NİN UYGULANIŞININ YENİ HALİ: YÜKSEKÖĞRETİM KURUMLARI SINAVI:</vt:lpstr>
      <vt:lpstr>YKS 1: TYT (BİRİNCİ AŞAMA SINAVI) TEMEL YETENEK TESTİ</vt:lpstr>
      <vt:lpstr>SÖZEL MANTIK (40 TÜRKÇE 20 SOSYAL)</vt:lpstr>
      <vt:lpstr>SAYISAL MANTIK (40 MATEMATİK 20 FEN)</vt:lpstr>
      <vt:lpstr>03/12/2017 TYT SORU ÖRNEKLERİ</vt:lpstr>
      <vt:lpstr>TYT KAPSAMI </vt:lpstr>
      <vt:lpstr>TYT UYGULANIŞI</vt:lpstr>
      <vt:lpstr>TYT SORU DAĞILIMLARI</vt:lpstr>
      <vt:lpstr>ADAYLARIN;</vt:lpstr>
      <vt:lpstr>TYT PUAN HESAPLAMA KOŞULU</vt:lpstr>
      <vt:lpstr> TYT PUAN HESAPLAMA MANTIĞI</vt:lpstr>
      <vt:lpstr>TYT SONUÇLARI NERELERDE KULLANILACAK?</vt:lpstr>
      <vt:lpstr>ÖNEMLİ YENİLİK:</vt:lpstr>
      <vt:lpstr>İKİNCİ AŞAMA (YKS 2 ve YKS 3) </vt:lpstr>
      <vt:lpstr>İKİNCİ AŞAMA AYT’YE GİRİŞ:</vt:lpstr>
      <vt:lpstr>YKS 3: YABANCI DİL SINAVI (YDT) </vt:lpstr>
      <vt:lpstr>İçerik/Soru Sayısı </vt:lpstr>
      <vt:lpstr>AYT UYGULANIŞI;</vt:lpstr>
      <vt:lpstr>PowerPoint Sunusu</vt:lpstr>
      <vt:lpstr>ALAN YETERLİK TESTİ SÜRELERİ</vt:lpstr>
      <vt:lpstr>AYT PUAN HESAPLAMA KOŞULU</vt:lpstr>
      <vt:lpstr>BARAJLAR</vt:lpstr>
      <vt:lpstr>BARAJLAR</vt:lpstr>
      <vt:lpstr>PowerPoint Sunusu</vt:lpstr>
      <vt:lpstr>TESTLERİN AĞIRLIKLARI (% OLARAK) </vt:lpstr>
      <vt:lpstr>TESTLERİN AĞIRLIKLARI (% OLARAK) </vt:lpstr>
      <vt:lpstr>TESTLERİN AĞIRLIKLARI (% OLARAK) </vt:lpstr>
      <vt:lpstr>TESTLERİN AĞIRLIKLARI (% OLARAK) </vt:lpstr>
      <vt:lpstr>Lisans programlarını tercih edebilmek için gerekli baraj puanı nasıl hesaplanır?</vt:lpstr>
      <vt:lpstr>OBP </vt:lpstr>
      <vt:lpstr>KATSAYI UYGULAMASI  VE  OBP HESAPLANMASI</vt:lpstr>
      <vt:lpstr> YERLEŞTİRME PUANLARI NASIL HESAPLANACAK ?  </vt:lpstr>
      <vt:lpstr>ÖSYM SINAV TAKVİMİ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Neşe</dc:creator>
  <cp:lastModifiedBy>Fatih</cp:lastModifiedBy>
  <cp:revision>236</cp:revision>
  <cp:lastPrinted>2018-03-05T13:27:33Z</cp:lastPrinted>
  <dcterms:created xsi:type="dcterms:W3CDTF">2017-12-19T16:16:38Z</dcterms:created>
  <dcterms:modified xsi:type="dcterms:W3CDTF">2019-11-29T22:29:32Z</dcterms:modified>
</cp:coreProperties>
</file>